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70"/>
  </p:notesMasterIdLst>
  <p:sldIdLst>
    <p:sldId id="256" r:id="rId2"/>
    <p:sldId id="257" r:id="rId3"/>
    <p:sldId id="301" r:id="rId4"/>
    <p:sldId id="305" r:id="rId5"/>
    <p:sldId id="266" r:id="rId6"/>
    <p:sldId id="267" r:id="rId7"/>
    <p:sldId id="268" r:id="rId8"/>
    <p:sldId id="259" r:id="rId9"/>
    <p:sldId id="260" r:id="rId10"/>
    <p:sldId id="261" r:id="rId11"/>
    <p:sldId id="264" r:id="rId12"/>
    <p:sldId id="271" r:id="rId13"/>
    <p:sldId id="265"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2" r:id="rId46"/>
    <p:sldId id="303" r:id="rId47"/>
    <p:sldId id="304" r:id="rId48"/>
    <p:sldId id="306" r:id="rId49"/>
    <p:sldId id="307" r:id="rId50"/>
    <p:sldId id="308" r:id="rId51"/>
    <p:sldId id="309" r:id="rId52"/>
    <p:sldId id="310" r:id="rId53"/>
    <p:sldId id="311" r:id="rId54"/>
    <p:sldId id="312" r:id="rId55"/>
    <p:sldId id="313" r:id="rId56"/>
    <p:sldId id="314" r:id="rId57"/>
    <p:sldId id="316" r:id="rId58"/>
    <p:sldId id="327" r:id="rId59"/>
    <p:sldId id="317" r:id="rId60"/>
    <p:sldId id="319" r:id="rId61"/>
    <p:sldId id="318" r:id="rId62"/>
    <p:sldId id="321" r:id="rId63"/>
    <p:sldId id="320" r:id="rId64"/>
    <p:sldId id="322" r:id="rId65"/>
    <p:sldId id="324" r:id="rId66"/>
    <p:sldId id="323" r:id="rId67"/>
    <p:sldId id="325" r:id="rId68"/>
    <p:sldId id="326"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043" autoAdjust="0"/>
  </p:normalViewPr>
  <p:slideViewPr>
    <p:cSldViewPr snapToGrid="0">
      <p:cViewPr varScale="1">
        <p:scale>
          <a:sx n="54" d="100"/>
          <a:sy n="54" d="100"/>
        </p:scale>
        <p:origin x="13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E958D-F221-4F9E-AEAE-108C2EA0CC22}"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E2AA9E-6C09-4C38-AC60-A80EFEE004D2}" type="slidenum">
              <a:rPr lang="en-US" smtClean="0"/>
              <a:t>‹#›</a:t>
            </a:fld>
            <a:endParaRPr lang="en-US"/>
          </a:p>
        </p:txBody>
      </p:sp>
    </p:spTree>
    <p:extLst>
      <p:ext uri="{BB962C8B-B14F-4D97-AF65-F5344CB8AC3E}">
        <p14:creationId xmlns:p14="http://schemas.microsoft.com/office/powerpoint/2010/main" val="419766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ConvNets</a:t>
            </a:r>
            <a:r>
              <a:rPr lang="en-US" dirty="0" smtClean="0"/>
              <a:t>, were first introduced in the 1980s by Yann </a:t>
            </a:r>
            <a:r>
              <a:rPr lang="en-US" dirty="0" err="1" smtClean="0"/>
              <a:t>LeCun</a:t>
            </a:r>
            <a:r>
              <a:rPr lang="en-US" dirty="0" smtClean="0"/>
              <a:t>, a postdoctoral computer science researcher. </a:t>
            </a:r>
          </a:p>
          <a:p>
            <a:r>
              <a:rPr lang="en-US" dirty="0" err="1" smtClean="0"/>
              <a:t>LeCun</a:t>
            </a:r>
            <a:r>
              <a:rPr lang="en-US" dirty="0" smtClean="0"/>
              <a:t> had built on the work done by </a:t>
            </a:r>
            <a:r>
              <a:rPr lang="en-US" dirty="0" err="1" smtClean="0"/>
              <a:t>Kunihiko</a:t>
            </a:r>
            <a:r>
              <a:rPr lang="en-US" dirty="0" smtClean="0"/>
              <a:t> Fukushima, a Japanese scientist who, a few years earlier, had invented the </a:t>
            </a:r>
            <a:r>
              <a:rPr lang="en-US" dirty="0" err="1" smtClean="0"/>
              <a:t>neocognitron</a:t>
            </a:r>
            <a:r>
              <a:rPr lang="en-US" dirty="0" smtClean="0"/>
              <a:t>, a very basic image recognition neural network.</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5</a:t>
            </a:fld>
            <a:endParaRPr lang="en-US"/>
          </a:p>
        </p:txBody>
      </p:sp>
    </p:spTree>
    <p:extLst>
      <p:ext uri="{BB962C8B-B14F-4D97-AF65-F5344CB8AC3E}">
        <p14:creationId xmlns:p14="http://schemas.microsoft.com/office/powerpoint/2010/main" val="1833858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t>
            </a:r>
            <a:r>
              <a:rPr lang="en-US" baseline="0" dirty="0" smtClean="0"/>
              <a:t> https://indoml.com/2018/03/07/student-notes-convolutional-neural-networks-cnn-introduction/</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23</a:t>
            </a:fld>
            <a:endParaRPr lang="en-US"/>
          </a:p>
        </p:txBody>
      </p:sp>
    </p:spTree>
    <p:extLst>
      <p:ext uri="{BB962C8B-B14F-4D97-AF65-F5344CB8AC3E}">
        <p14:creationId xmlns:p14="http://schemas.microsoft.com/office/powerpoint/2010/main" val="891111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26</a:t>
            </a:fld>
            <a:endParaRPr lang="en-US"/>
          </a:p>
        </p:txBody>
      </p:sp>
    </p:spTree>
    <p:extLst>
      <p:ext uri="{BB962C8B-B14F-4D97-AF65-F5344CB8AC3E}">
        <p14:creationId xmlns:p14="http://schemas.microsoft.com/office/powerpoint/2010/main" val="2060975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Chain rule = https://machinelearningmastery.com/the-chain-rule-of-calculus-for-univariate-and-multivariate-functions/</a:t>
            </a:r>
          </a:p>
          <a:p>
            <a:r>
              <a:rPr lang="en-US" dirty="0" err="1" smtClean="0"/>
              <a:t>cnn</a:t>
            </a:r>
            <a:r>
              <a:rPr lang="en-US" dirty="0" smtClean="0"/>
              <a:t> Back</a:t>
            </a:r>
            <a:r>
              <a:rPr lang="en-US" baseline="0" dirty="0" smtClean="0"/>
              <a:t> propagation: https://pavisj.medium.com/convolutions-and-backpropagations-46026a8f5d2c</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28</a:t>
            </a:fld>
            <a:endParaRPr lang="en-US"/>
          </a:p>
        </p:txBody>
      </p:sp>
    </p:spTree>
    <p:extLst>
      <p:ext uri="{BB962C8B-B14F-4D97-AF65-F5344CB8AC3E}">
        <p14:creationId xmlns:p14="http://schemas.microsoft.com/office/powerpoint/2010/main" val="151634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us the forward pass! Let’s get to the Backward pass. As mentioned earlier, we get the loss gradient with respect to the Output O from the next layer as </a:t>
            </a:r>
            <a:r>
              <a:rPr lang="en-US" b="1" dirty="0" smtClean="0"/>
              <a:t>∂L/∂O</a:t>
            </a:r>
            <a:r>
              <a:rPr lang="en-US" dirty="0" smtClean="0"/>
              <a:t>, during Backward pass. And combining with our previous knowledge using Chain rule and Backpropagation we get:</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30</a:t>
            </a:fld>
            <a:endParaRPr lang="en-US"/>
          </a:p>
        </p:txBody>
      </p:sp>
    </p:spTree>
    <p:extLst>
      <p:ext uri="{BB962C8B-B14F-4D97-AF65-F5344CB8AC3E}">
        <p14:creationId xmlns:p14="http://schemas.microsoft.com/office/powerpoint/2010/main" val="325665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∂L/∂F</a:t>
            </a:r>
          </a:p>
          <a:p>
            <a:r>
              <a:rPr lang="en-US" dirty="0" smtClean="0"/>
              <a:t>Find the local gradient </a:t>
            </a:r>
            <a:r>
              <a:rPr lang="en-US" b="1" dirty="0" smtClean="0"/>
              <a:t>∂O/∂F</a:t>
            </a:r>
            <a:endParaRPr lang="en-US" dirty="0" smtClean="0"/>
          </a:p>
          <a:p>
            <a:r>
              <a:rPr lang="en-US" dirty="0" smtClean="0"/>
              <a:t>Find </a:t>
            </a:r>
            <a:r>
              <a:rPr lang="en-US" b="1" dirty="0" smtClean="0"/>
              <a:t>∂L/∂F </a:t>
            </a:r>
            <a:r>
              <a:rPr lang="en-US" dirty="0" smtClean="0"/>
              <a:t>using chain rule</a:t>
            </a:r>
          </a:p>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31</a:t>
            </a:fld>
            <a:endParaRPr lang="en-US"/>
          </a:p>
        </p:txBody>
      </p:sp>
    </p:spTree>
    <p:extLst>
      <p:ext uri="{BB962C8B-B14F-4D97-AF65-F5344CB8AC3E}">
        <p14:creationId xmlns:p14="http://schemas.microsoft.com/office/powerpoint/2010/main" val="2656447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Expanding, we get..</a:t>
            </a:r>
          </a:p>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32</a:t>
            </a:fld>
            <a:endParaRPr lang="en-US"/>
          </a:p>
        </p:txBody>
      </p:sp>
    </p:spTree>
    <p:extLst>
      <p:ext uri="{BB962C8B-B14F-4D97-AF65-F5344CB8AC3E}">
        <p14:creationId xmlns:p14="http://schemas.microsoft.com/office/powerpoint/2010/main" val="1620202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Substituting the values of the local gradient — </a:t>
            </a:r>
            <a:r>
              <a:rPr lang="en-US" b="1" dirty="0" smtClean="0"/>
              <a:t>∂O/∂F from Equation A</a:t>
            </a:r>
            <a:r>
              <a:rPr lang="en-US" dirty="0" smtClean="0"/>
              <a:t>, we get</a:t>
            </a:r>
          </a:p>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33</a:t>
            </a:fld>
            <a:endParaRPr lang="en-US"/>
          </a:p>
        </p:txBody>
      </p:sp>
    </p:spTree>
    <p:extLst>
      <p:ext uri="{BB962C8B-B14F-4D97-AF65-F5344CB8AC3E}">
        <p14:creationId xmlns:p14="http://schemas.microsoft.com/office/powerpoint/2010/main" val="313874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closely look at it, this represents an operation we are quite familiar with. We can represent it as a </a:t>
            </a:r>
            <a:r>
              <a:rPr lang="en-US" b="1" dirty="0" smtClean="0"/>
              <a:t>convolution operation between input X</a:t>
            </a:r>
            <a:r>
              <a:rPr lang="en-US" dirty="0" smtClean="0"/>
              <a:t> and loss gradient </a:t>
            </a:r>
            <a:r>
              <a:rPr lang="en-US" b="1" dirty="0" smtClean="0"/>
              <a:t>∂L/∂O</a:t>
            </a:r>
          </a:p>
          <a:p>
            <a:endParaRPr lang="en-US" b="1" dirty="0" smtClean="0"/>
          </a:p>
          <a:p>
            <a:r>
              <a:rPr lang="en-US" b="1" dirty="0" smtClean="0"/>
              <a:t>∂L/∂F is nothing but the convolution between Input X and Loss Gradient from the next layer ∂L/∂O</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34</a:t>
            </a:fld>
            <a:endParaRPr lang="en-US"/>
          </a:p>
        </p:txBody>
      </p:sp>
    </p:spTree>
    <p:extLst>
      <p:ext uri="{BB962C8B-B14F-4D97-AF65-F5344CB8AC3E}">
        <p14:creationId xmlns:p14="http://schemas.microsoft.com/office/powerpoint/2010/main" val="14751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Finding ∂L/∂X:</a:t>
            </a:r>
          </a:p>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35</a:t>
            </a:fld>
            <a:endParaRPr lang="en-US"/>
          </a:p>
        </p:txBody>
      </p:sp>
    </p:spTree>
    <p:extLst>
      <p:ext uri="{BB962C8B-B14F-4D97-AF65-F5344CB8AC3E}">
        <p14:creationId xmlns:p14="http://schemas.microsoft.com/office/powerpoint/2010/main" val="2261827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values of </a:t>
            </a:r>
            <a:r>
              <a:rPr lang="en-US" b="1" dirty="0" smtClean="0"/>
              <a:t>∂L/∂X.</a:t>
            </a:r>
            <a:endParaRPr lang="en-US" dirty="0" smtClean="0"/>
          </a:p>
          <a:p>
            <a:r>
              <a:rPr lang="en-US" dirty="0" smtClean="0"/>
              <a:t>Believe it or not, even this can be represented as a convolution operation.</a:t>
            </a:r>
          </a:p>
          <a:p>
            <a:r>
              <a:rPr lang="en-US" b="1" dirty="0" smtClean="0"/>
              <a:t>∂L/∂X can be represented as ‘full’ convolution between a 180-degree rotated Filter F and loss gradient ∂L/∂O</a:t>
            </a:r>
            <a:endParaRPr lang="en-US" dirty="0" smtClean="0"/>
          </a:p>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36</a:t>
            </a:fld>
            <a:endParaRPr lang="en-US"/>
          </a:p>
        </p:txBody>
      </p:sp>
    </p:spTree>
    <p:extLst>
      <p:ext uri="{BB962C8B-B14F-4D97-AF65-F5344CB8AC3E}">
        <p14:creationId xmlns:p14="http://schemas.microsoft.com/office/powerpoint/2010/main" val="335176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problem with fully connected layer:</a:t>
            </a:r>
          </a:p>
          <a:p>
            <a:r>
              <a:rPr lang="en-US" dirty="0" smtClean="0"/>
              <a:t>When it comes to classifying images — lets say with size 64x64x3 — fully connected layers need 12288 weights in the first hidden layer! The number of weights will be even bigger for images with size 225x225x3 = 151875. Networks having large number of parameter face several problems, for e.g. slower training time, chances of overfitting </a:t>
            </a:r>
          </a:p>
          <a:p>
            <a:endParaRPr lang="en-US" dirty="0" smtClean="0"/>
          </a:p>
          <a:p>
            <a:r>
              <a:rPr lang="en-US" dirty="0" smtClean="0"/>
              <a:t>The main functional difference of convolution neural network is that, the main image matrix is reduced to a matrix of lower dimension in the first layer itself through an operation called Convolution. For e.g. an image of 64x64x3 can be reduced to 1x1x10. Following which subsequent operations are performed.</a:t>
            </a:r>
          </a:p>
          <a:p>
            <a:endParaRPr lang="en-US" dirty="0" smtClean="0"/>
          </a:p>
          <a:p>
            <a:endParaRPr lang="en-US" dirty="0" smtClean="0"/>
          </a:p>
          <a:p>
            <a:r>
              <a:rPr lang="en-US" dirty="0" smtClean="0"/>
              <a:t>Ref: https://medium.datadriveninvestor.com/convolution-neural-networks-vs-fully-connected-neural-networks-8171a6e86f15</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6</a:t>
            </a:fld>
            <a:endParaRPr lang="en-US"/>
          </a:p>
        </p:txBody>
      </p:sp>
    </p:spTree>
    <p:extLst>
      <p:ext uri="{BB962C8B-B14F-4D97-AF65-F5344CB8AC3E}">
        <p14:creationId xmlns:p14="http://schemas.microsoft.com/office/powerpoint/2010/main" val="4203452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rotate the Filter F by 180 degrees. This is done by flipping it first vertically and then horizontally.</a:t>
            </a:r>
          </a:p>
          <a:p>
            <a:r>
              <a:rPr lang="en-US" dirty="0" smtClean="0"/>
              <a:t>let us do a ‘full’ convolution between this flipped Filter F and ∂L/∂O, which can be visualized as below: (</a:t>
            </a:r>
            <a:r>
              <a:rPr lang="en-US" i="1" dirty="0" smtClean="0"/>
              <a:t>It is like sliding one matrix over another from right to left, bottom to top)</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37</a:t>
            </a:fld>
            <a:endParaRPr lang="en-US"/>
          </a:p>
        </p:txBody>
      </p:sp>
    </p:spTree>
    <p:extLst>
      <p:ext uri="{BB962C8B-B14F-4D97-AF65-F5344CB8AC3E}">
        <p14:creationId xmlns:p14="http://schemas.microsoft.com/office/powerpoint/2010/main" val="549115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full convolution above generates the values of ∂L/∂X and hence we can represent ∂L/∂X as</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38</a:t>
            </a:fld>
            <a:endParaRPr lang="en-US"/>
          </a:p>
        </p:txBody>
      </p:sp>
    </p:spTree>
    <p:extLst>
      <p:ext uri="{BB962C8B-B14F-4D97-AF65-F5344CB8AC3E}">
        <p14:creationId xmlns:p14="http://schemas.microsoft.com/office/powerpoint/2010/main" val="3409893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40</a:t>
            </a:fld>
            <a:endParaRPr lang="en-US"/>
          </a:p>
        </p:txBody>
      </p:sp>
    </p:spTree>
    <p:extLst>
      <p:ext uri="{BB962C8B-B14F-4D97-AF65-F5344CB8AC3E}">
        <p14:creationId xmlns:p14="http://schemas.microsoft.com/office/powerpoint/2010/main" val="3382712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pooling: The maximum pixel value of the batch is selected.</a:t>
            </a:r>
          </a:p>
          <a:p>
            <a:r>
              <a:rPr lang="en-US" dirty="0" smtClean="0"/>
              <a:t>Min pooling: The minimum pixel value of the batch is selected.</a:t>
            </a:r>
          </a:p>
          <a:p>
            <a:r>
              <a:rPr lang="en-US" dirty="0" smtClean="0"/>
              <a:t>Average pooling: The average value of all the pixels in the batch is selected.</a:t>
            </a:r>
          </a:p>
          <a:p>
            <a:endParaRPr lang="en-US" dirty="0" smtClean="0"/>
          </a:p>
          <a:p>
            <a:r>
              <a:rPr lang="en-US" dirty="0" smtClean="0"/>
              <a:t>Pooling: https://medium.com/@bdhuma/which-pooling-method-is-better-maxpooling-vs-minpooling-vs-average-pooling-95fb03f45a9</a:t>
            </a:r>
          </a:p>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41</a:t>
            </a:fld>
            <a:endParaRPr lang="en-US"/>
          </a:p>
        </p:txBody>
      </p:sp>
    </p:spTree>
    <p:extLst>
      <p:ext uri="{BB962C8B-B14F-4D97-AF65-F5344CB8AC3E}">
        <p14:creationId xmlns:p14="http://schemas.microsoft.com/office/powerpoint/2010/main" val="4074362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 </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45</a:t>
            </a:fld>
            <a:endParaRPr lang="en-US"/>
          </a:p>
        </p:txBody>
      </p:sp>
    </p:spTree>
    <p:extLst>
      <p:ext uri="{BB962C8B-B14F-4D97-AF65-F5344CB8AC3E}">
        <p14:creationId xmlns:p14="http://schemas.microsoft.com/office/powerpoint/2010/main" val="190960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t>
            </a:r>
            <a:r>
              <a:rPr lang="en-US" baseline="0" dirty="0" smtClean="0"/>
              <a:t>: https://theappsolutions.com/blog/development/convolutional-neural-networks/</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49</a:t>
            </a:fld>
            <a:endParaRPr lang="en-US"/>
          </a:p>
        </p:txBody>
      </p:sp>
    </p:spTree>
    <p:extLst>
      <p:ext uri="{BB962C8B-B14F-4D97-AF65-F5344CB8AC3E}">
        <p14:creationId xmlns:p14="http://schemas.microsoft.com/office/powerpoint/2010/main" val="1678253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 https://saneryee-studio.medium.com/deep-understanding-tesla-fsd-part-1-hydranet-1b46106d57</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56</a:t>
            </a:fld>
            <a:endParaRPr lang="en-US"/>
          </a:p>
        </p:txBody>
      </p:sp>
    </p:spTree>
    <p:extLst>
      <p:ext uri="{BB962C8B-B14F-4D97-AF65-F5344CB8AC3E}">
        <p14:creationId xmlns:p14="http://schemas.microsoft.com/office/powerpoint/2010/main" val="1967881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57</a:t>
            </a:fld>
            <a:endParaRPr lang="en-US"/>
          </a:p>
        </p:txBody>
      </p:sp>
    </p:spTree>
    <p:extLst>
      <p:ext uri="{BB962C8B-B14F-4D97-AF65-F5344CB8AC3E}">
        <p14:creationId xmlns:p14="http://schemas.microsoft.com/office/powerpoint/2010/main" val="1341886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AlexNet</a:t>
            </a:r>
            <a:r>
              <a:rPr lang="en-US" dirty="0" smtClean="0"/>
              <a:t>: https://en.wikipedia.org/wiki/AlexNet</a:t>
            </a:r>
          </a:p>
          <a:p>
            <a:r>
              <a:rPr lang="en-US" dirty="0" smtClean="0"/>
              <a:t>VGG: https://towardsdatascience.com/vgg-neural-networks-the-next-step-after-alexnet-3f91fa9ffe2c</a:t>
            </a:r>
          </a:p>
          <a:p>
            <a:r>
              <a:rPr lang="en-US" dirty="0" err="1" smtClean="0"/>
              <a:t>ResNet</a:t>
            </a:r>
            <a:r>
              <a:rPr lang="en-US" dirty="0" smtClean="0"/>
              <a:t>:</a:t>
            </a:r>
            <a:r>
              <a:rPr lang="en-US" baseline="0" dirty="0" smtClean="0"/>
              <a:t> https://en.wikipedia.org/wiki/Residual_neural_network</a:t>
            </a:r>
          </a:p>
          <a:p>
            <a:r>
              <a:rPr lang="en-US" baseline="0" dirty="0" err="1" smtClean="0"/>
              <a:t>DenseNet</a:t>
            </a:r>
            <a:r>
              <a:rPr lang="en-US" baseline="0" dirty="0" smtClean="0"/>
              <a:t>: https://towardsdatascience.com/review-densenet-image-classification-b6631a8ef803</a:t>
            </a:r>
          </a:p>
          <a:p>
            <a:r>
              <a:rPr lang="en-US" baseline="0" dirty="0" err="1" smtClean="0"/>
              <a:t>AutoMl</a:t>
            </a:r>
            <a:r>
              <a:rPr lang="en-US" baseline="0" dirty="0" smtClean="0"/>
              <a:t>, NAS: https://arxiv.org/abs/1810.13306</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59</a:t>
            </a:fld>
            <a:endParaRPr lang="en-US"/>
          </a:p>
        </p:txBody>
      </p:sp>
    </p:spTree>
    <p:extLst>
      <p:ext uri="{BB962C8B-B14F-4D97-AF65-F5344CB8AC3E}">
        <p14:creationId xmlns:p14="http://schemas.microsoft.com/office/powerpoint/2010/main" val="1485067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RegNet</a:t>
            </a:r>
            <a:r>
              <a:rPr lang="en-US" smtClean="0"/>
              <a:t>: https</a:t>
            </a:r>
            <a:r>
              <a:rPr lang="en-US" dirty="0" smtClean="0"/>
              <a:t>://towardsdatascience.com/regnet-the-most-flexible-network-architecture-for-computer-vision-2fd757f9c5cd</a:t>
            </a:r>
          </a:p>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60</a:t>
            </a:fld>
            <a:endParaRPr lang="en-US"/>
          </a:p>
        </p:txBody>
      </p:sp>
    </p:spTree>
    <p:extLst>
      <p:ext uri="{BB962C8B-B14F-4D97-AF65-F5344CB8AC3E}">
        <p14:creationId xmlns:p14="http://schemas.microsoft.com/office/powerpoint/2010/main" val="4218840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For complex-valued functions, the cross-correlation operator is the </a:t>
            </a:r>
            <a:r>
              <a:rPr lang="en-US" sz="1200" dirty="0" err="1" smtClean="0"/>
              <a:t>adjoint</a:t>
            </a:r>
            <a:r>
              <a:rPr lang="en-US" sz="1200" dirty="0" smtClean="0"/>
              <a:t> of the convolution operator. </a:t>
            </a:r>
          </a:p>
          <a:p>
            <a:endParaRPr lang="en-US" dirty="0" smtClean="0"/>
          </a:p>
          <a:p>
            <a:r>
              <a:rPr lang="en-US" dirty="0" err="1" smtClean="0"/>
              <a:t>Adjoint</a:t>
            </a:r>
            <a:r>
              <a:rPr lang="en-US" dirty="0" smtClean="0"/>
              <a:t>:- In mathematics, specifically in operator theory, each linear operator </a:t>
            </a:r>
            <a:r>
              <a:rPr lang="en-US" dirty="0" smtClean="0">
                <a:effectLst/>
              </a:rPr>
              <a:t>A </a:t>
            </a:r>
            <a:r>
              <a:rPr lang="en-US" dirty="0" smtClean="0"/>
              <a:t>on a Euclidean vector space defines a </a:t>
            </a:r>
            <a:r>
              <a:rPr lang="en-US" b="1" dirty="0" smtClean="0"/>
              <a:t>Hermitian </a:t>
            </a:r>
            <a:r>
              <a:rPr lang="en-US" b="1" dirty="0" err="1" smtClean="0"/>
              <a:t>adjoint</a:t>
            </a:r>
            <a:r>
              <a:rPr lang="en-US" dirty="0" smtClean="0"/>
              <a:t> (or </a:t>
            </a:r>
            <a:r>
              <a:rPr lang="en-US" b="1" dirty="0" err="1" smtClean="0"/>
              <a:t>adjoint</a:t>
            </a:r>
            <a:r>
              <a:rPr lang="en-US" dirty="0" smtClean="0"/>
              <a:t>) operator </a:t>
            </a:r>
            <a:r>
              <a:rPr lang="en-US" dirty="0" smtClean="0">
                <a:effectLst/>
              </a:rPr>
              <a:t>A* </a:t>
            </a:r>
            <a:r>
              <a:rPr lang="en-US" dirty="0" smtClean="0"/>
              <a:t>on that space according to the rule</a:t>
            </a:r>
          </a:p>
          <a:p>
            <a:endParaRPr lang="en-US" dirty="0" smtClean="0"/>
          </a:p>
          <a:p>
            <a:r>
              <a:rPr lang="en-US" dirty="0" smtClean="0"/>
              <a:t>&lt;Ax,</a:t>
            </a:r>
            <a:r>
              <a:rPr lang="en-US" baseline="0" dirty="0" smtClean="0"/>
              <a:t> y</a:t>
            </a:r>
            <a:r>
              <a:rPr lang="en-US" dirty="0" smtClean="0"/>
              <a:t>&gt; = &lt;x,</a:t>
            </a:r>
            <a:r>
              <a:rPr lang="en-US" baseline="0" dirty="0" smtClean="0"/>
              <a:t> A*y</a:t>
            </a:r>
            <a:r>
              <a:rPr lang="en-US" dirty="0" smtClean="0"/>
              <a:t>&gt;</a:t>
            </a:r>
          </a:p>
          <a:p>
            <a:endParaRPr lang="en-US" dirty="0" smtClean="0"/>
          </a:p>
          <a:p>
            <a:r>
              <a:rPr lang="en-US" dirty="0" smtClean="0"/>
              <a:t>, is dot product</a:t>
            </a:r>
          </a:p>
          <a:p>
            <a:endParaRPr lang="en-US" dirty="0" smtClean="0"/>
          </a:p>
          <a:p>
            <a:r>
              <a:rPr lang="en-US" dirty="0" smtClean="0"/>
              <a:t>######################################################################################</a:t>
            </a:r>
          </a:p>
          <a:p>
            <a:r>
              <a:rPr lang="en-US" dirty="0" err="1" smtClean="0"/>
              <a:t>Integeral</a:t>
            </a:r>
            <a:r>
              <a:rPr lang="en-US" dirty="0" smtClean="0"/>
              <a:t>  </a:t>
            </a:r>
            <a:r>
              <a:rPr lang="en-US" dirty="0" err="1" smtClean="0"/>
              <a:t>Explination</a:t>
            </a:r>
            <a:r>
              <a:rPr lang="en-US" dirty="0" smtClean="0"/>
              <a:t> </a:t>
            </a:r>
          </a:p>
          <a:p>
            <a:r>
              <a:rPr lang="en-US" dirty="0" smtClean="0"/>
              <a:t>https://www.youtube.com/watch?v=PbYe01FmDW8</a:t>
            </a:r>
            <a:endParaRPr lang="ar-EG" dirty="0" smtClean="0"/>
          </a:p>
          <a:p>
            <a:endParaRPr lang="ar-EG" dirty="0" smtClean="0"/>
          </a:p>
          <a:p>
            <a:r>
              <a:rPr lang="en-US" dirty="0" smtClean="0"/>
              <a:t>Simply, correlation is a measure of similarity between two signals, and convolution is a measure of effect of one signal on the other.</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8</a:t>
            </a:fld>
            <a:endParaRPr lang="en-US"/>
          </a:p>
        </p:txBody>
      </p:sp>
    </p:spTree>
    <p:extLst>
      <p:ext uri="{BB962C8B-B14F-4D97-AF65-F5344CB8AC3E}">
        <p14:creationId xmlns:p14="http://schemas.microsoft.com/office/powerpoint/2010/main" val="3966045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62</a:t>
            </a:fld>
            <a:endParaRPr lang="en-US"/>
          </a:p>
        </p:txBody>
      </p:sp>
    </p:spTree>
    <p:extLst>
      <p:ext uri="{BB962C8B-B14F-4D97-AF65-F5344CB8AC3E}">
        <p14:creationId xmlns:p14="http://schemas.microsoft.com/office/powerpoint/2010/main" val="627729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Yolo: https://arxiv.org/abs/1506.02640</a:t>
            </a:r>
          </a:p>
          <a:p>
            <a:endParaRPr lang="en-US" dirty="0" smtClean="0"/>
          </a:p>
          <a:p>
            <a:r>
              <a:rPr lang="en-US" dirty="0" smtClean="0"/>
              <a:t>YOLO algorithm employs convolutional neural networks (CNN) to detect objects in real-time. As the name suggests, the algorithm requires only a single forward propagation through a neural network to detect objects.</a:t>
            </a:r>
          </a:p>
          <a:p>
            <a:r>
              <a:rPr lang="en-US" dirty="0" smtClean="0"/>
              <a:t>This means that prediction in the entire image is done in a single algorithm run. The CNN is used to predict various class probabilities and bounding boxes simultaneously.</a:t>
            </a:r>
          </a:p>
          <a:p>
            <a:r>
              <a:rPr lang="en-US" dirty="0" smtClean="0"/>
              <a:t>The YOLO algorithm consists of various variants.</a:t>
            </a:r>
          </a:p>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67</a:t>
            </a:fld>
            <a:endParaRPr lang="en-US"/>
          </a:p>
        </p:txBody>
      </p:sp>
    </p:spTree>
    <p:extLst>
      <p:ext uri="{BB962C8B-B14F-4D97-AF65-F5344CB8AC3E}">
        <p14:creationId xmlns:p14="http://schemas.microsoft.com/office/powerpoint/2010/main" val="3848675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err="1" smtClean="0"/>
              <a:t>Conv</a:t>
            </a:r>
            <a:r>
              <a:rPr lang="en-US" dirty="0" smtClean="0"/>
              <a:t> v</a:t>
            </a:r>
            <a:r>
              <a:rPr lang="en-US" baseline="0" dirty="0" smtClean="0"/>
              <a:t>s Cross-</a:t>
            </a:r>
            <a:r>
              <a:rPr lang="en-US" baseline="0" dirty="0" err="1" smtClean="0"/>
              <a:t>Corr</a:t>
            </a:r>
            <a:r>
              <a:rPr lang="en-US" baseline="0" dirty="0" smtClean="0"/>
              <a:t>:</a:t>
            </a:r>
            <a:r>
              <a:rPr lang="en-US" dirty="0" smtClean="0"/>
              <a:t> https://www.youtube.com/watch?v=C3EEy8adxvc</a:t>
            </a:r>
          </a:p>
        </p:txBody>
      </p:sp>
      <p:sp>
        <p:nvSpPr>
          <p:cNvPr id="4" name="Slide Number Placeholder 3"/>
          <p:cNvSpPr>
            <a:spLocks noGrp="1"/>
          </p:cNvSpPr>
          <p:nvPr>
            <p:ph type="sldNum" sz="quarter" idx="10"/>
          </p:nvPr>
        </p:nvSpPr>
        <p:spPr/>
        <p:txBody>
          <a:bodyPr/>
          <a:lstStyle/>
          <a:p>
            <a:fld id="{A4E2AA9E-6C09-4C38-AC60-A80EFEE004D2}" type="slidenum">
              <a:rPr lang="en-US" smtClean="0"/>
              <a:t>9</a:t>
            </a:fld>
            <a:endParaRPr lang="en-US"/>
          </a:p>
        </p:txBody>
      </p:sp>
    </p:spTree>
    <p:extLst>
      <p:ext uri="{BB962C8B-B14F-4D97-AF65-F5344CB8AC3E}">
        <p14:creationId xmlns:p14="http://schemas.microsoft.com/office/powerpoint/2010/main" val="2247949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How to integral </a:t>
            </a:r>
            <a:r>
              <a:rPr lang="en-US" dirty="0" err="1" smtClean="0"/>
              <a:t>Conv</a:t>
            </a:r>
            <a:r>
              <a:rPr lang="en-US" dirty="0" smtClean="0"/>
              <a:t>: https://www.youtube.com/watch?v=PbYe01FmDW8</a:t>
            </a:r>
          </a:p>
          <a:p>
            <a:r>
              <a:rPr lang="en-US" dirty="0" smtClean="0"/>
              <a:t>Discrete</a:t>
            </a:r>
            <a:r>
              <a:rPr lang="en-US" baseline="0" dirty="0" smtClean="0"/>
              <a:t>: https://medium.com/@aybukeyalcinerr/correlation-vs-convolution-filtering-2711d8bb3666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Continues: Hands-On Image Processing with Python by </a:t>
            </a:r>
            <a:r>
              <a:rPr lang="en-US" dirty="0" err="1" smtClean="0"/>
              <a:t>Sandipan</a:t>
            </a:r>
            <a:r>
              <a:rPr lang="en-US" dirty="0" smtClean="0"/>
              <a:t> </a:t>
            </a:r>
            <a:r>
              <a:rPr lang="en-US" dirty="0" err="1" smtClean="0"/>
              <a:t>Dey</a:t>
            </a:r>
            <a:endParaRPr lang="en-US" baseline="0" dirty="0" smtClean="0"/>
          </a:p>
        </p:txBody>
      </p:sp>
      <p:sp>
        <p:nvSpPr>
          <p:cNvPr id="4" name="Slide Number Placeholder 3"/>
          <p:cNvSpPr>
            <a:spLocks noGrp="1"/>
          </p:cNvSpPr>
          <p:nvPr>
            <p:ph type="sldNum" sz="quarter" idx="10"/>
          </p:nvPr>
        </p:nvSpPr>
        <p:spPr/>
        <p:txBody>
          <a:bodyPr/>
          <a:lstStyle/>
          <a:p>
            <a:fld id="{A4E2AA9E-6C09-4C38-AC60-A80EFEE004D2}" type="slidenum">
              <a:rPr lang="en-US" smtClean="0"/>
              <a:t>10</a:t>
            </a:fld>
            <a:endParaRPr lang="en-US"/>
          </a:p>
        </p:txBody>
      </p:sp>
    </p:spTree>
    <p:extLst>
      <p:ext uri="{BB962C8B-B14F-4D97-AF65-F5344CB8AC3E}">
        <p14:creationId xmlns:p14="http://schemas.microsoft.com/office/powerpoint/2010/main" val="3243454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Laplacian:</a:t>
            </a:r>
            <a:r>
              <a:rPr lang="en-US" baseline="0" dirty="0" smtClean="0"/>
              <a:t> </a:t>
            </a:r>
            <a:r>
              <a:rPr lang="en-US" dirty="0" smtClean="0"/>
              <a:t>an edge detector used to compute the second derivatives of an image, measuring the rate at which the first derivatives change.</a:t>
            </a:r>
          </a:p>
          <a:p>
            <a:r>
              <a:rPr lang="en-US" dirty="0" smtClean="0"/>
              <a:t>Canny: uses linear filtering with a Gaussian kernel to smooth noise and then computes the edge strength and direction for each pixel in the smoothed image. </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12</a:t>
            </a:fld>
            <a:endParaRPr lang="en-US"/>
          </a:p>
        </p:txBody>
      </p:sp>
    </p:spTree>
    <p:extLst>
      <p:ext uri="{BB962C8B-B14F-4D97-AF65-F5344CB8AC3E}">
        <p14:creationId xmlns:p14="http://schemas.microsoft.com/office/powerpoint/2010/main" val="2739967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Dot Product:</a:t>
            </a:r>
            <a:r>
              <a:rPr lang="en-US" baseline="0" dirty="0" smtClean="0"/>
              <a:t> https://towardsdatascience.com/linear-algebra-basics-dot-product-and-matrix-multiplication-2a7624942810</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14</a:t>
            </a:fld>
            <a:endParaRPr lang="en-US"/>
          </a:p>
        </p:txBody>
      </p:sp>
    </p:spTree>
    <p:extLst>
      <p:ext uri="{BB962C8B-B14F-4D97-AF65-F5344CB8AC3E}">
        <p14:creationId xmlns:p14="http://schemas.microsoft.com/office/powerpoint/2010/main" val="160331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20</a:t>
            </a:fld>
            <a:endParaRPr lang="en-US"/>
          </a:p>
        </p:txBody>
      </p:sp>
    </p:spTree>
    <p:extLst>
      <p:ext uri="{BB962C8B-B14F-4D97-AF65-F5344CB8AC3E}">
        <p14:creationId xmlns:p14="http://schemas.microsoft.com/office/powerpoint/2010/main" val="1919704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n^(l-1) is the input (from previous layer)</a:t>
            </a:r>
          </a:p>
          <a:p>
            <a:r>
              <a:rPr lang="en-US" dirty="0" smtClean="0"/>
              <a:t>And</a:t>
            </a:r>
            <a:r>
              <a:rPr lang="en-US" baseline="0" dirty="0" smtClean="0"/>
              <a:t> n(l) is the output </a:t>
            </a:r>
            <a:r>
              <a:rPr lang="en-US" dirty="0" smtClean="0"/>
              <a:t>(for current layer)</a:t>
            </a:r>
            <a:endParaRPr lang="en-US" dirty="0"/>
          </a:p>
        </p:txBody>
      </p:sp>
      <p:sp>
        <p:nvSpPr>
          <p:cNvPr id="4" name="Slide Number Placeholder 3"/>
          <p:cNvSpPr>
            <a:spLocks noGrp="1"/>
          </p:cNvSpPr>
          <p:nvPr>
            <p:ph type="sldNum" sz="quarter" idx="10"/>
          </p:nvPr>
        </p:nvSpPr>
        <p:spPr/>
        <p:txBody>
          <a:bodyPr/>
          <a:lstStyle/>
          <a:p>
            <a:fld id="{A4E2AA9E-6C09-4C38-AC60-A80EFEE004D2}" type="slidenum">
              <a:rPr lang="en-US" smtClean="0"/>
              <a:t>21</a:t>
            </a:fld>
            <a:endParaRPr lang="en-US"/>
          </a:p>
        </p:txBody>
      </p:sp>
    </p:spTree>
    <p:extLst>
      <p:ext uri="{BB962C8B-B14F-4D97-AF65-F5344CB8AC3E}">
        <p14:creationId xmlns:p14="http://schemas.microsoft.com/office/powerpoint/2010/main" val="2853861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D390393-E370-4E7D-B885-363049BE92C6}" type="datetimeFigureOut">
              <a:rPr lang="en-US" smtClean="0"/>
              <a:t>6/7/2022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4095254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D390393-E370-4E7D-B885-363049BE92C6}"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3055846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0D390393-E370-4E7D-B885-363049BE92C6}"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1016973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0D390393-E370-4E7D-B885-363049BE92C6}"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3621303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D390393-E370-4E7D-B885-363049BE92C6}"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2771822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D390393-E370-4E7D-B885-363049BE92C6}" type="datetimeFigureOut">
              <a:rPr lang="en-US" smtClean="0"/>
              <a:t>6/7/2022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1522079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D390393-E370-4E7D-B885-363049BE92C6}" type="datetimeFigureOut">
              <a:rPr lang="en-US" smtClean="0"/>
              <a:t>6/7/2022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1966640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D390393-E370-4E7D-B885-363049BE92C6}"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3597901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D390393-E370-4E7D-B885-363049BE92C6}"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1477027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390393-E370-4E7D-B885-363049BE92C6}"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1121092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D390393-E370-4E7D-B885-363049BE92C6}"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168773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D390393-E370-4E7D-B885-363049BE92C6}"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189772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D390393-E370-4E7D-B885-363049BE92C6}" type="datetimeFigureOut">
              <a:rPr lang="en-US" smtClean="0"/>
              <a:t>6/7/2022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3725286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D390393-E370-4E7D-B885-363049BE92C6}" type="datetimeFigureOut">
              <a:rPr lang="en-US" smtClean="0"/>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2885531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90393-E370-4E7D-B885-363049BE92C6}" type="datetimeFigureOut">
              <a:rPr lang="en-US" smtClean="0"/>
              <a:t>6/7/2022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397253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D390393-E370-4E7D-B885-363049BE92C6}"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1007977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D390393-E370-4E7D-B885-363049BE92C6}"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4B10B1E-8FE4-46FB-847F-3802D79DC3AD}" type="slidenum">
              <a:rPr lang="en-US" smtClean="0"/>
              <a:t>‹#›</a:t>
            </a:fld>
            <a:endParaRPr lang="en-US"/>
          </a:p>
        </p:txBody>
      </p:sp>
    </p:spTree>
    <p:extLst>
      <p:ext uri="{BB962C8B-B14F-4D97-AF65-F5344CB8AC3E}">
        <p14:creationId xmlns:p14="http://schemas.microsoft.com/office/powerpoint/2010/main" val="1177663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D390393-E370-4E7D-B885-363049BE92C6}" type="datetimeFigureOut">
              <a:rPr lang="en-US" smtClean="0"/>
              <a:t>6/7/2022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4B10B1E-8FE4-46FB-847F-3802D79DC3AD}" type="slidenum">
              <a:rPr lang="en-US" smtClean="0"/>
              <a:t>‹#›</a:t>
            </a:fld>
            <a:endParaRPr lang="en-US"/>
          </a:p>
        </p:txBody>
      </p:sp>
    </p:spTree>
    <p:extLst>
      <p:ext uri="{BB962C8B-B14F-4D97-AF65-F5344CB8AC3E}">
        <p14:creationId xmlns:p14="http://schemas.microsoft.com/office/powerpoint/2010/main" val="150783125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arxiv.org/abs/1512.03385"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Convolutional Neural Network and Applications </a:t>
            </a:r>
            <a:endParaRPr lang="en-US" dirty="0"/>
          </a:p>
        </p:txBody>
      </p:sp>
      <p:sp>
        <p:nvSpPr>
          <p:cNvPr id="3" name="Subtitle 2"/>
          <p:cNvSpPr>
            <a:spLocks noGrp="1"/>
          </p:cNvSpPr>
          <p:nvPr>
            <p:ph type="subTitle" idx="1"/>
          </p:nvPr>
        </p:nvSpPr>
        <p:spPr/>
        <p:txBody>
          <a:bodyPr/>
          <a:lstStyle/>
          <a:p>
            <a:r>
              <a:rPr lang="en-US" dirty="0" smtClean="0"/>
              <a:t>Presented By: </a:t>
            </a:r>
            <a:r>
              <a:rPr lang="en-US" smtClean="0"/>
              <a:t>Mohamed Ahmed</a:t>
            </a:r>
            <a:endParaRPr lang="en-US" dirty="0"/>
          </a:p>
        </p:txBody>
      </p:sp>
    </p:spTree>
    <p:extLst>
      <p:ext uri="{BB962C8B-B14F-4D97-AF65-F5344CB8AC3E}">
        <p14:creationId xmlns:p14="http://schemas.microsoft.com/office/powerpoint/2010/main" val="14831904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Conv</a:t>
            </a:r>
            <a:r>
              <a:rPr lang="en-US" b="1" dirty="0"/>
              <a:t> And invert Cross </a:t>
            </a:r>
            <a:r>
              <a:rPr lang="en-US" b="1" dirty="0" smtClean="0"/>
              <a:t>Correlation Mathematic Formula </a:t>
            </a:r>
            <a:endParaRPr lang="en-US" b="1" dirty="0"/>
          </a:p>
        </p:txBody>
      </p:sp>
      <p:sp>
        <p:nvSpPr>
          <p:cNvPr id="3" name="Content Placeholder 2"/>
          <p:cNvSpPr>
            <a:spLocks noGrp="1"/>
          </p:cNvSpPr>
          <p:nvPr>
            <p:ph idx="1"/>
          </p:nvPr>
        </p:nvSpPr>
        <p:spPr/>
        <p:txBody>
          <a:bodyPr/>
          <a:lstStyle/>
          <a:p>
            <a:r>
              <a:rPr lang="en-US" dirty="0" smtClean="0"/>
              <a:t>For continues variables </a:t>
            </a:r>
          </a:p>
          <a:p>
            <a:endParaRPr lang="en-US" dirty="0"/>
          </a:p>
          <a:p>
            <a:endParaRPr lang="en-US" dirty="0" smtClean="0"/>
          </a:p>
          <a:p>
            <a:pPr marL="0" indent="0">
              <a:buNone/>
            </a:pPr>
            <a:endParaRPr lang="en-US" dirty="0"/>
          </a:p>
          <a:p>
            <a:r>
              <a:rPr lang="en-US" b="1" dirty="0" smtClean="0"/>
              <a:t>For discrete </a:t>
            </a:r>
            <a:r>
              <a:rPr lang="en-US" b="1" dirty="0"/>
              <a:t>variables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6148" y="2522058"/>
            <a:ext cx="5700152" cy="17398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148" y="4343399"/>
            <a:ext cx="5987023" cy="1960418"/>
          </a:xfrm>
          <a:prstGeom prst="rect">
            <a:avLst/>
          </a:prstGeom>
        </p:spPr>
      </p:pic>
    </p:spTree>
    <p:extLst>
      <p:ext uri="{BB962C8B-B14F-4D97-AF65-F5344CB8AC3E}">
        <p14:creationId xmlns:p14="http://schemas.microsoft.com/office/powerpoint/2010/main" val="4193417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Digital store</a:t>
            </a:r>
            <a:endParaRPr lang="en-US" b="1" dirty="0"/>
          </a:p>
        </p:txBody>
      </p:sp>
      <p:sp>
        <p:nvSpPr>
          <p:cNvPr id="3" name="Content Placeholder 2"/>
          <p:cNvSpPr>
            <a:spLocks noGrp="1"/>
          </p:cNvSpPr>
          <p:nvPr>
            <p:ph idx="1"/>
          </p:nvPr>
        </p:nvSpPr>
        <p:spPr/>
        <p:txBody>
          <a:bodyPr/>
          <a:lstStyle/>
          <a:p>
            <a:r>
              <a:rPr lang="en-US" dirty="0"/>
              <a:t>Most </a:t>
            </a:r>
            <a:r>
              <a:rPr lang="en-US" dirty="0" smtClean="0"/>
              <a:t>of images consist of a huge </a:t>
            </a:r>
            <a:r>
              <a:rPr lang="en-US" dirty="0"/>
              <a:t>matrices of numbers. Each such number corresponds to the brightness of a single </a:t>
            </a:r>
            <a:r>
              <a:rPr lang="en-US" dirty="0" smtClean="0"/>
              <a:t>pixel In RGB shape, </a:t>
            </a:r>
          </a:p>
          <a:p>
            <a:r>
              <a:rPr lang="en-US" dirty="0" smtClean="0"/>
              <a:t>the color </a:t>
            </a:r>
            <a:r>
              <a:rPr lang="en-US" dirty="0"/>
              <a:t>image is actually composed of three such matrices corresponding to three </a:t>
            </a:r>
            <a:r>
              <a:rPr lang="en-US" dirty="0" smtClean="0"/>
              <a:t>color </a:t>
            </a:r>
            <a:r>
              <a:rPr lang="en-US" dirty="0"/>
              <a:t>channels </a:t>
            </a:r>
            <a:r>
              <a:rPr lang="en-US" dirty="0"/>
              <a:t>(</a:t>
            </a:r>
            <a:r>
              <a:rPr lang="en-US" dirty="0" smtClean="0"/>
              <a:t>red</a:t>
            </a:r>
            <a:r>
              <a:rPr lang="en-US" dirty="0"/>
              <a:t>, green and </a:t>
            </a:r>
            <a:r>
              <a:rPr lang="en-US" dirty="0" smtClean="0"/>
              <a:t>blue). </a:t>
            </a:r>
            <a:endParaRPr lang="en-US" dirty="0" smtClean="0"/>
          </a:p>
          <a:p>
            <a:r>
              <a:rPr lang="en-US" dirty="0" smtClean="0"/>
              <a:t>In </a:t>
            </a:r>
            <a:r>
              <a:rPr lang="en-US" dirty="0"/>
              <a:t>black-and-white images we only need one matrix. </a:t>
            </a:r>
            <a:endParaRPr lang="en-US" dirty="0" smtClean="0"/>
          </a:p>
          <a:p>
            <a:r>
              <a:rPr lang="en-US" dirty="0" smtClean="0"/>
              <a:t>Each </a:t>
            </a:r>
            <a:r>
              <a:rPr lang="en-US" dirty="0"/>
              <a:t>of these matrices stores values </a:t>
            </a:r>
            <a:r>
              <a:rPr lang="en-US" dirty="0" smtClean="0"/>
              <a:t>from </a:t>
            </a:r>
            <a:r>
              <a:rPr lang="en-US" dirty="0"/>
              <a:t>0 to </a:t>
            </a:r>
            <a:r>
              <a:rPr lang="en-US" dirty="0" smtClean="0"/>
              <a:t>255 (1 Byte).</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1512" y="4412878"/>
            <a:ext cx="3629709" cy="2041711"/>
          </a:xfrm>
          <a:prstGeom prst="rect">
            <a:avLst/>
          </a:prstGeom>
        </p:spPr>
      </p:pic>
    </p:spTree>
    <p:extLst>
      <p:ext uri="{BB962C8B-B14F-4D97-AF65-F5344CB8AC3E}">
        <p14:creationId xmlns:p14="http://schemas.microsoft.com/office/powerpoint/2010/main" val="10834402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convolutional kernel?</a:t>
            </a:r>
          </a:p>
        </p:txBody>
      </p:sp>
      <p:sp>
        <p:nvSpPr>
          <p:cNvPr id="3" name="Content Placeholder 2"/>
          <p:cNvSpPr>
            <a:spLocks noGrp="1"/>
          </p:cNvSpPr>
          <p:nvPr>
            <p:ph idx="1"/>
          </p:nvPr>
        </p:nvSpPr>
        <p:spPr/>
        <p:txBody>
          <a:bodyPr/>
          <a:lstStyle/>
          <a:p>
            <a:r>
              <a:rPr lang="en-US" dirty="0" smtClean="0"/>
              <a:t>In </a:t>
            </a:r>
            <a:r>
              <a:rPr lang="en-US" dirty="0"/>
              <a:t>Convolutional neural network, the kernel is </a:t>
            </a:r>
            <a:r>
              <a:rPr lang="en-US" dirty="0" smtClean="0"/>
              <a:t>or</a:t>
            </a:r>
            <a:r>
              <a:rPr lang="en-US" dirty="0" smtClean="0"/>
              <a:t> </a:t>
            </a:r>
            <a:r>
              <a:rPr lang="en-US" b="1" dirty="0"/>
              <a:t>a filter that is used to extract the features from the images</a:t>
            </a:r>
            <a:r>
              <a:rPr lang="en-US" dirty="0"/>
              <a:t>. The kernel is a matrix that moves over the input data, performs the dot product with the sub-region of input data, and gets the output as the matrix of dot products</a:t>
            </a:r>
            <a:r>
              <a:rPr lang="en-US" dirty="0" smtClean="0"/>
              <a:t>.</a:t>
            </a:r>
            <a:endParaRPr lang="en-US" dirty="0"/>
          </a:p>
          <a:p>
            <a:r>
              <a:rPr lang="en-US" dirty="0" smtClean="0"/>
              <a:t>It could be </a:t>
            </a:r>
          </a:p>
          <a:p>
            <a:pPr lvl="1"/>
            <a:r>
              <a:rPr lang="en-US" dirty="0"/>
              <a:t>Sobel </a:t>
            </a:r>
            <a:r>
              <a:rPr lang="en-US" dirty="0" smtClean="0"/>
              <a:t>filter </a:t>
            </a:r>
            <a:r>
              <a:rPr lang="en-US" dirty="0"/>
              <a:t>f</a:t>
            </a:r>
            <a:r>
              <a:rPr lang="en-US" dirty="0" smtClean="0"/>
              <a:t>or edges and lines</a:t>
            </a:r>
          </a:p>
          <a:p>
            <a:pPr lvl="1"/>
            <a:r>
              <a:rPr lang="en-US" dirty="0" smtClean="0"/>
              <a:t>Laplacian: edges detector </a:t>
            </a:r>
            <a:endParaRPr lang="en-US" dirty="0" smtClean="0">
              <a:effectLst/>
            </a:endParaRPr>
          </a:p>
          <a:p>
            <a:pPr lvl="1"/>
            <a:r>
              <a:rPr lang="en-US" dirty="0" smtClean="0"/>
              <a:t>Canny</a:t>
            </a:r>
            <a:r>
              <a:rPr lang="en-US" dirty="0"/>
              <a:t>: </a:t>
            </a:r>
            <a:r>
              <a:rPr lang="en-US" dirty="0" smtClean="0"/>
              <a:t>Edge detection</a:t>
            </a:r>
          </a:p>
          <a:p>
            <a:pPr lvl="1"/>
            <a:r>
              <a:rPr lang="en-US" dirty="0" smtClean="0">
                <a:effectLst/>
              </a:rPr>
              <a:t>Color detection filter</a:t>
            </a:r>
          </a:p>
          <a:p>
            <a:pPr lvl="1"/>
            <a:endParaRPr lang="en-US" dirty="0">
              <a:effectLst/>
            </a:endParaRPr>
          </a:p>
        </p:txBody>
      </p:sp>
    </p:spTree>
    <p:extLst>
      <p:ext uri="{BB962C8B-B14F-4D97-AF65-F5344CB8AC3E}">
        <p14:creationId xmlns:p14="http://schemas.microsoft.com/office/powerpoint/2010/main" val="39114370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Discrete Convolution Operation</a:t>
            </a:r>
            <a:endParaRPr lang="en-US" b="1" dirty="0"/>
          </a:p>
        </p:txBody>
      </p:sp>
      <p:sp>
        <p:nvSpPr>
          <p:cNvPr id="3" name="Content Placeholder 2"/>
          <p:cNvSpPr>
            <a:spLocks noGrp="1"/>
          </p:cNvSpPr>
          <p:nvPr>
            <p:ph idx="1"/>
          </p:nvPr>
        </p:nvSpPr>
        <p:spPr/>
        <p:txBody>
          <a:bodyPr/>
          <a:lstStyle/>
          <a:p>
            <a:r>
              <a:rPr lang="en-US" b="1" dirty="0" smtClean="0"/>
              <a:t>It </a:t>
            </a:r>
            <a:r>
              <a:rPr lang="en-US" b="1" dirty="0"/>
              <a:t>is a process where we take a small matrix of numbers (called kernel or filter), we pass it over our image and transform it based on the values from filter. </a:t>
            </a:r>
            <a:r>
              <a:rPr lang="en-US" dirty="0"/>
              <a:t>Subsequent feature map values are calculated according to the following formula, </a:t>
            </a:r>
            <a:r>
              <a:rPr lang="en-US" b="1" dirty="0"/>
              <a:t>where the input image is denoted by </a:t>
            </a:r>
            <a:r>
              <a:rPr lang="en-US" b="1" i="1" dirty="0"/>
              <a:t>f</a:t>
            </a:r>
            <a:r>
              <a:rPr lang="en-US" b="1" dirty="0"/>
              <a:t> and our kernel by </a:t>
            </a:r>
            <a:r>
              <a:rPr lang="en-US" b="1" i="1" dirty="0" smtClean="0"/>
              <a:t>h</a:t>
            </a:r>
            <a:r>
              <a:rPr lang="en-US" b="1" dirty="0"/>
              <a:t>,</a:t>
            </a:r>
            <a:r>
              <a:rPr lang="en-US" dirty="0" smtClean="0"/>
              <a:t> </a:t>
            </a:r>
            <a:r>
              <a:rPr lang="en-US" b="1" dirty="0"/>
              <a:t>t</a:t>
            </a:r>
            <a:r>
              <a:rPr lang="en-US" b="1" dirty="0" smtClean="0"/>
              <a:t>he </a:t>
            </a:r>
            <a:r>
              <a:rPr lang="en-US" b="1" dirty="0"/>
              <a:t>indexes of rows and columns of the result matrix are marked with </a:t>
            </a:r>
            <a:r>
              <a:rPr lang="en-US" b="1" i="1" dirty="0"/>
              <a:t>m</a:t>
            </a:r>
            <a:r>
              <a:rPr lang="en-US" b="1" dirty="0"/>
              <a:t> and </a:t>
            </a:r>
            <a:r>
              <a:rPr lang="en-US" b="1" i="1" dirty="0"/>
              <a:t>n</a:t>
            </a:r>
            <a:r>
              <a:rPr lang="en-US" b="1" dirty="0"/>
              <a:t> respectively</a:t>
            </a:r>
            <a:r>
              <a:rPr lang="en-US" b="1" dirty="0" smtClean="0"/>
              <a:t>.</a:t>
            </a:r>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3944227" y="4257862"/>
            <a:ext cx="5972140" cy="636868"/>
          </a:xfrm>
          <a:prstGeom prst="rect">
            <a:avLst/>
          </a:prstGeom>
        </p:spPr>
      </p:pic>
    </p:spTree>
    <p:extLst>
      <p:ext uri="{BB962C8B-B14F-4D97-AF65-F5344CB8AC3E}">
        <p14:creationId xmlns:p14="http://schemas.microsoft.com/office/powerpoint/2010/main" val="3495458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Discrete Convolution Operation</a:t>
            </a:r>
            <a:endParaRPr lang="en-US" dirty="0"/>
          </a:p>
        </p:txBody>
      </p:sp>
      <p:sp>
        <p:nvSpPr>
          <p:cNvPr id="3" name="Content Placeholder 2"/>
          <p:cNvSpPr>
            <a:spLocks noGrp="1"/>
          </p:cNvSpPr>
          <p:nvPr>
            <p:ph idx="1"/>
          </p:nvPr>
        </p:nvSpPr>
        <p:spPr/>
        <p:txBody>
          <a:bodyPr/>
          <a:lstStyle/>
          <a:p>
            <a:r>
              <a:rPr lang="en-US" b="1" dirty="0"/>
              <a:t>After placing our filter over a selected pixel, we take each value from kernel and multiply them in pairs with corresponding values from the image. Finally we sum up everything and put the result in the right place in the output feature </a:t>
            </a:r>
            <a:r>
              <a:rPr lang="en-US" b="1" dirty="0" smtClean="0"/>
              <a:t>map (DOT product). </a:t>
            </a:r>
            <a:r>
              <a:rPr lang="en-US" dirty="0" smtClean="0"/>
              <a:t>we will </a:t>
            </a:r>
            <a:r>
              <a:rPr lang="en-US" dirty="0"/>
              <a:t>see how such an operation looks like in micro scale, but what is even more interesting, is what we can achieve by performing it on a full image. </a:t>
            </a:r>
            <a:endParaRPr lang="en-US" dirty="0" smtClean="0"/>
          </a:p>
          <a:p>
            <a:endParaRPr lang="en-US" dirty="0"/>
          </a:p>
        </p:txBody>
      </p:sp>
    </p:spTree>
    <p:extLst>
      <p:ext uri="{BB962C8B-B14F-4D97-AF65-F5344CB8AC3E}">
        <p14:creationId xmlns:p14="http://schemas.microsoft.com/office/powerpoint/2010/main" val="1799473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Discrete Convolution Operation</a:t>
            </a:r>
            <a:endParaRPr lang="en-US" dirty="0"/>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9180" y="2603500"/>
            <a:ext cx="5137953" cy="3416300"/>
          </a:xfrm>
          <a:prstGeom prst="rect">
            <a:avLst/>
          </a:prstGeom>
        </p:spPr>
      </p:pic>
    </p:spTree>
    <p:extLst>
      <p:ext uri="{BB962C8B-B14F-4D97-AF65-F5344CB8AC3E}">
        <p14:creationId xmlns:p14="http://schemas.microsoft.com/office/powerpoint/2010/main" val="4204574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Discrete Convolution Operation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80224" y="2603500"/>
            <a:ext cx="4375864" cy="3416300"/>
          </a:xfrm>
        </p:spPr>
      </p:pic>
    </p:spTree>
    <p:extLst>
      <p:ext uri="{BB962C8B-B14F-4D97-AF65-F5344CB8AC3E}">
        <p14:creationId xmlns:p14="http://schemas.microsoft.com/office/powerpoint/2010/main" val="19603170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Valid and Same Convolution</a:t>
            </a:r>
          </a:p>
        </p:txBody>
      </p:sp>
      <p:sp>
        <p:nvSpPr>
          <p:cNvPr id="3" name="Content Placeholder 2"/>
          <p:cNvSpPr>
            <a:spLocks noGrp="1"/>
          </p:cNvSpPr>
          <p:nvPr>
            <p:ph idx="1"/>
          </p:nvPr>
        </p:nvSpPr>
        <p:spPr/>
        <p:txBody>
          <a:bodyPr/>
          <a:lstStyle/>
          <a:p>
            <a:r>
              <a:rPr lang="en-US" b="1" dirty="0"/>
              <a:t>Since our image shrinks every time we perform convolution, we can do it only a limited number of times, before our image disappears </a:t>
            </a:r>
            <a:r>
              <a:rPr lang="en-US" b="1" dirty="0" smtClean="0"/>
              <a:t>completely.</a:t>
            </a:r>
          </a:p>
          <a:p>
            <a:r>
              <a:rPr lang="en-US" b="1" dirty="0" smtClean="0"/>
              <a:t>if </a:t>
            </a:r>
            <a:r>
              <a:rPr lang="en-US" b="1" dirty="0"/>
              <a:t>we look at how our kernel moves through the image we see that the impact of the pixels located on the outskirts is much smaller than those in the center of image. </a:t>
            </a:r>
            <a:endParaRPr lang="en-US" b="1" dirty="0" smtClean="0"/>
          </a:p>
          <a:p>
            <a:r>
              <a:rPr lang="en-US" dirty="0" smtClean="0"/>
              <a:t>This </a:t>
            </a:r>
            <a:r>
              <a:rPr lang="en-US" dirty="0"/>
              <a:t>way we lose some of the information contained in the picture. </a:t>
            </a:r>
            <a:endParaRPr lang="en-US" dirty="0" smtClean="0"/>
          </a:p>
          <a:p>
            <a:endParaRPr lang="en-US" dirty="0"/>
          </a:p>
        </p:txBody>
      </p:sp>
    </p:spTree>
    <p:extLst>
      <p:ext uri="{BB962C8B-B14F-4D97-AF65-F5344CB8AC3E}">
        <p14:creationId xmlns:p14="http://schemas.microsoft.com/office/powerpoint/2010/main" val="2014293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Valid and Same Convolution</a:t>
            </a:r>
            <a:endParaRPr lang="en-US" dirty="0"/>
          </a:p>
        </p:txBody>
      </p:sp>
      <p:sp>
        <p:nvSpPr>
          <p:cNvPr id="3" name="Content Placeholder 2"/>
          <p:cNvSpPr>
            <a:spLocks noGrp="1"/>
          </p:cNvSpPr>
          <p:nvPr>
            <p:ph idx="1"/>
          </p:nvPr>
        </p:nvSpPr>
        <p:spPr>
          <a:xfrm>
            <a:off x="1154954" y="2312894"/>
            <a:ext cx="8825659" cy="3706906"/>
          </a:xfrm>
        </p:spPr>
        <p:txBody>
          <a:bodyPr/>
          <a:lstStyle/>
          <a:p>
            <a:r>
              <a:rPr lang="en-US" dirty="0"/>
              <a:t>the position of the pixel changes its influence on the feature </a:t>
            </a:r>
            <a:r>
              <a:rPr lang="en-US" dirty="0" smtClean="0"/>
              <a:t>map</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244" y="2857029"/>
            <a:ext cx="5708630" cy="3795033"/>
          </a:xfrm>
          <a:prstGeom prst="rect">
            <a:avLst/>
          </a:prstGeom>
        </p:spPr>
      </p:pic>
    </p:spTree>
    <p:extLst>
      <p:ext uri="{BB962C8B-B14F-4D97-AF65-F5344CB8AC3E}">
        <p14:creationId xmlns:p14="http://schemas.microsoft.com/office/powerpoint/2010/main" val="1107920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Valid and Same Convolution</a:t>
            </a:r>
            <a:endParaRPr lang="en-US" dirty="0"/>
          </a:p>
        </p:txBody>
      </p:sp>
      <p:sp>
        <p:nvSpPr>
          <p:cNvPr id="3" name="Content Placeholder 2"/>
          <p:cNvSpPr>
            <a:spLocks noGrp="1"/>
          </p:cNvSpPr>
          <p:nvPr>
            <p:ph idx="1"/>
          </p:nvPr>
        </p:nvSpPr>
        <p:spPr>
          <a:xfrm>
            <a:off x="420624" y="2286000"/>
            <a:ext cx="11247120" cy="4572000"/>
          </a:xfrm>
        </p:spPr>
        <p:txBody>
          <a:bodyPr>
            <a:noAutofit/>
          </a:bodyPr>
          <a:lstStyle/>
          <a:p>
            <a:r>
              <a:rPr lang="en-US" b="1" dirty="0"/>
              <a:t>To solve both of these problems we can pad our image with an additional border. </a:t>
            </a:r>
            <a:endParaRPr lang="en-US" b="1" dirty="0" smtClean="0"/>
          </a:p>
          <a:p>
            <a:r>
              <a:rPr lang="en-US" dirty="0" smtClean="0"/>
              <a:t>For </a:t>
            </a:r>
            <a:r>
              <a:rPr lang="en-US" dirty="0"/>
              <a:t>example, </a:t>
            </a:r>
            <a:endParaRPr lang="en-US" dirty="0" smtClean="0"/>
          </a:p>
          <a:p>
            <a:pPr lvl="1"/>
            <a:r>
              <a:rPr lang="en-US" sz="1800" dirty="0" smtClean="0"/>
              <a:t>if </a:t>
            </a:r>
            <a:r>
              <a:rPr lang="en-US" sz="1800" dirty="0"/>
              <a:t>we use 1px padding, we increase the size of our photo to 8x8, so that output of the convolution with the 3x3 filter will be 6x6. Usually in practice we fill in additional padding with zeroes. </a:t>
            </a:r>
            <a:endParaRPr lang="en-US" sz="1800" dirty="0" smtClean="0"/>
          </a:p>
          <a:p>
            <a:r>
              <a:rPr lang="en-US" dirty="0" smtClean="0"/>
              <a:t>Depending </a:t>
            </a:r>
            <a:r>
              <a:rPr lang="en-US" dirty="0"/>
              <a:t>on whether we use padding or not, we are dealing with two types of convolution </a:t>
            </a:r>
            <a:r>
              <a:rPr lang="en-US" dirty="0" smtClean="0"/>
              <a:t>Valid or </a:t>
            </a:r>
            <a:r>
              <a:rPr lang="en-US" dirty="0"/>
              <a:t>Same. </a:t>
            </a:r>
            <a:endParaRPr lang="en-US" dirty="0" smtClean="0"/>
          </a:p>
          <a:p>
            <a:pPr lvl="1"/>
            <a:r>
              <a:rPr lang="en-US" sz="1800" b="1" dirty="0" smtClean="0"/>
              <a:t>Valid</a:t>
            </a:r>
            <a:r>
              <a:rPr lang="en-US" sz="1800" b="1" dirty="0"/>
              <a:t>:</a:t>
            </a:r>
            <a:r>
              <a:rPr lang="en-US" sz="1800" b="1" dirty="0" smtClean="0"/>
              <a:t> </a:t>
            </a:r>
            <a:r>
              <a:rPr lang="en-US" sz="1800" b="1" dirty="0"/>
              <a:t>means that we use the original </a:t>
            </a:r>
            <a:r>
              <a:rPr lang="en-US" sz="1800" b="1" dirty="0" smtClean="0"/>
              <a:t>image.</a:t>
            </a:r>
          </a:p>
          <a:p>
            <a:pPr lvl="1"/>
            <a:r>
              <a:rPr lang="en-US" sz="1800" b="1" dirty="0" smtClean="0"/>
              <a:t>Same: we </a:t>
            </a:r>
            <a:r>
              <a:rPr lang="en-US" sz="1800" b="1" dirty="0"/>
              <a:t>use the border around </a:t>
            </a:r>
            <a:r>
              <a:rPr lang="en-US" sz="1800" b="1" dirty="0" smtClean="0"/>
              <a:t>it</a:t>
            </a:r>
          </a:p>
          <a:p>
            <a:pPr lvl="2"/>
            <a:r>
              <a:rPr lang="en-US" sz="1800" dirty="0"/>
              <a:t>S</a:t>
            </a:r>
            <a:r>
              <a:rPr lang="en-US" sz="1800" dirty="0" smtClean="0"/>
              <a:t>o </a:t>
            </a:r>
            <a:r>
              <a:rPr lang="en-US" sz="1800" dirty="0"/>
              <a:t>that the images at the input and output are the same size</a:t>
            </a:r>
            <a:r>
              <a:rPr lang="en-US" sz="1800" b="1" dirty="0"/>
              <a:t>. In the second case, the padding width, should meet the following equation, where </a:t>
            </a:r>
            <a:r>
              <a:rPr lang="en-US" sz="1800" b="1" i="1" dirty="0"/>
              <a:t>p</a:t>
            </a:r>
            <a:r>
              <a:rPr lang="en-US" sz="1800" b="1" dirty="0"/>
              <a:t> is padding and </a:t>
            </a:r>
            <a:r>
              <a:rPr lang="en-US" sz="1800" b="1" i="1" dirty="0"/>
              <a:t>f</a:t>
            </a:r>
            <a:r>
              <a:rPr lang="en-US" sz="1800" b="1" dirty="0"/>
              <a:t> is the filter dimension (usually odd).</a:t>
            </a:r>
            <a:endParaRPr lang="en-US" sz="1800" b="1" dirty="0" smtClean="0"/>
          </a:p>
        </p:txBody>
      </p:sp>
      <p:pic>
        <p:nvPicPr>
          <p:cNvPr id="4" name="Picture 3"/>
          <p:cNvPicPr>
            <a:picLocks noChangeAspect="1"/>
          </p:cNvPicPr>
          <p:nvPr/>
        </p:nvPicPr>
        <p:blipFill>
          <a:blip r:embed="rId2"/>
          <a:stretch>
            <a:fillRect/>
          </a:stretch>
        </p:blipFill>
        <p:spPr>
          <a:xfrm>
            <a:off x="4916535" y="6172200"/>
            <a:ext cx="1238250" cy="685800"/>
          </a:xfrm>
          <a:prstGeom prst="rect">
            <a:avLst/>
          </a:prstGeom>
        </p:spPr>
      </p:pic>
    </p:spTree>
    <p:extLst>
      <p:ext uri="{BB962C8B-B14F-4D97-AF65-F5344CB8AC3E}">
        <p14:creationId xmlns:p14="http://schemas.microsoft.com/office/powerpoint/2010/main" val="2456552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Index</a:t>
            </a:r>
            <a:endParaRPr lang="en-US" b="1" dirty="0"/>
          </a:p>
        </p:txBody>
      </p:sp>
      <p:sp>
        <p:nvSpPr>
          <p:cNvPr id="3" name="Content Placeholder 2"/>
          <p:cNvSpPr>
            <a:spLocks noGrp="1"/>
          </p:cNvSpPr>
          <p:nvPr>
            <p:ph idx="1"/>
          </p:nvPr>
        </p:nvSpPr>
        <p:spPr/>
        <p:txBody>
          <a:bodyPr>
            <a:noAutofit/>
          </a:bodyPr>
          <a:lstStyle/>
          <a:p>
            <a:r>
              <a:rPr lang="en-US" b="1" dirty="0"/>
              <a:t>Why We need Convolutional Neural Network</a:t>
            </a:r>
            <a:r>
              <a:rPr lang="en-US" b="1" dirty="0" smtClean="0"/>
              <a:t>?</a:t>
            </a:r>
          </a:p>
          <a:p>
            <a:r>
              <a:rPr lang="en-US" b="1" dirty="0"/>
              <a:t>What is the CNN made of</a:t>
            </a:r>
            <a:r>
              <a:rPr lang="en-US" b="1" dirty="0" smtClean="0"/>
              <a:t>?</a:t>
            </a:r>
          </a:p>
          <a:p>
            <a:r>
              <a:rPr lang="en-US" b="1" dirty="0"/>
              <a:t>What is Convolutional </a:t>
            </a:r>
            <a:r>
              <a:rPr lang="en-US" b="1" dirty="0" smtClean="0"/>
              <a:t>?</a:t>
            </a:r>
          </a:p>
          <a:p>
            <a:pPr lvl="1"/>
            <a:r>
              <a:rPr lang="en-US" sz="1800" b="1" dirty="0" err="1"/>
              <a:t>Conv</a:t>
            </a:r>
            <a:r>
              <a:rPr lang="en-US" sz="1800" b="1" dirty="0"/>
              <a:t> And invert Cross </a:t>
            </a:r>
            <a:r>
              <a:rPr lang="en-US" sz="1800" b="1" dirty="0" smtClean="0"/>
              <a:t>Correlation</a:t>
            </a:r>
          </a:p>
          <a:p>
            <a:pPr lvl="1"/>
            <a:r>
              <a:rPr lang="en-US" sz="1800" b="1" dirty="0" err="1"/>
              <a:t>Conv</a:t>
            </a:r>
            <a:r>
              <a:rPr lang="en-US" sz="1800" b="1" dirty="0"/>
              <a:t> And invert Cross </a:t>
            </a:r>
            <a:r>
              <a:rPr lang="en-US" sz="1800" b="1" dirty="0" smtClean="0"/>
              <a:t>Correlation Mathematic Formula </a:t>
            </a:r>
          </a:p>
          <a:p>
            <a:r>
              <a:rPr lang="en-US" b="1" dirty="0"/>
              <a:t>Digital </a:t>
            </a:r>
            <a:r>
              <a:rPr lang="en-US" b="1" dirty="0" smtClean="0"/>
              <a:t>store</a:t>
            </a:r>
          </a:p>
          <a:p>
            <a:r>
              <a:rPr lang="en-US" b="1" dirty="0"/>
              <a:t>What is convolutional kernel?</a:t>
            </a:r>
            <a:endParaRPr lang="en-US" b="1" dirty="0" smtClean="0"/>
          </a:p>
          <a:p>
            <a:r>
              <a:rPr lang="en-US" b="1" dirty="0"/>
              <a:t>Discrete Convolution </a:t>
            </a:r>
            <a:r>
              <a:rPr lang="en-US" b="1" dirty="0" smtClean="0"/>
              <a:t>Operations</a:t>
            </a:r>
          </a:p>
          <a:p>
            <a:pPr lvl="1"/>
            <a:r>
              <a:rPr lang="en-US" sz="1800" b="1" dirty="0"/>
              <a:t>Valid and Same </a:t>
            </a:r>
            <a:r>
              <a:rPr lang="en-US" sz="1800" b="1" dirty="0" smtClean="0"/>
              <a:t>Convolution</a:t>
            </a:r>
          </a:p>
          <a:p>
            <a:pPr lvl="1"/>
            <a:r>
              <a:rPr lang="en-US" sz="1800" b="1" dirty="0"/>
              <a:t>Stride Convolution</a:t>
            </a:r>
            <a:endParaRPr lang="en-US" sz="1800" b="1" dirty="0" smtClean="0"/>
          </a:p>
          <a:p>
            <a:endParaRPr lang="en-US" b="1" dirty="0"/>
          </a:p>
        </p:txBody>
      </p:sp>
    </p:spTree>
    <p:extLst>
      <p:ext uri="{BB962C8B-B14F-4D97-AF65-F5344CB8AC3E}">
        <p14:creationId xmlns:p14="http://schemas.microsoft.com/office/powerpoint/2010/main" val="29552625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Stride </a:t>
            </a:r>
            <a:r>
              <a:rPr lang="en-US" b="1" dirty="0"/>
              <a:t>Convolution</a:t>
            </a:r>
          </a:p>
        </p:txBody>
      </p:sp>
      <p:sp>
        <p:nvSpPr>
          <p:cNvPr id="3" name="Content Placeholder 2"/>
          <p:cNvSpPr>
            <a:spLocks noGrp="1"/>
          </p:cNvSpPr>
          <p:nvPr>
            <p:ph idx="1"/>
          </p:nvPr>
        </p:nvSpPr>
        <p:spPr/>
        <p:txBody>
          <a:bodyPr/>
          <a:lstStyle/>
          <a:p>
            <a:r>
              <a:rPr lang="en-US" dirty="0"/>
              <a:t>W</a:t>
            </a:r>
            <a:r>
              <a:rPr lang="en-US" dirty="0" smtClean="0"/>
              <a:t>e </a:t>
            </a:r>
            <a:r>
              <a:rPr lang="en-US" dirty="0"/>
              <a:t>always shifted our kernel by one </a:t>
            </a:r>
            <a:r>
              <a:rPr lang="en-US" dirty="0" smtClean="0"/>
              <a:t>pixel, However</a:t>
            </a:r>
            <a:r>
              <a:rPr lang="en-US" b="1" dirty="0"/>
              <a:t>, step length can also be treated as one of convolution layer </a:t>
            </a:r>
            <a:r>
              <a:rPr lang="en-US" b="1" dirty="0" smtClean="0"/>
              <a:t>hyper parameters</a:t>
            </a:r>
            <a:r>
              <a:rPr lang="en-US" dirty="0" smtClean="0"/>
              <a:t>. </a:t>
            </a:r>
            <a:endParaRPr lang="en-US" dirty="0"/>
          </a:p>
          <a:p>
            <a:r>
              <a:rPr lang="en-US" dirty="0" smtClean="0"/>
              <a:t>When </a:t>
            </a:r>
            <a:r>
              <a:rPr lang="en-US" dirty="0"/>
              <a:t>designing our CNN architecture, </a:t>
            </a:r>
            <a:r>
              <a:rPr lang="en-US" b="1" dirty="0"/>
              <a:t>we can decide to increase the step if we want the receptive fields to overlap less or if we want smaller spatial dimensions of our </a:t>
            </a:r>
            <a:r>
              <a:rPr lang="en-US" b="1" dirty="0" smtClean="0"/>
              <a:t>next map.</a:t>
            </a:r>
            <a:endParaRPr lang="en-US" b="1" dirty="0"/>
          </a:p>
        </p:txBody>
      </p:sp>
    </p:spTree>
    <p:extLst>
      <p:ext uri="{BB962C8B-B14F-4D97-AF65-F5344CB8AC3E}">
        <p14:creationId xmlns:p14="http://schemas.microsoft.com/office/powerpoint/2010/main" val="12153142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Stride Convolution</a:t>
            </a:r>
            <a:endParaRPr lang="en-US" dirty="0"/>
          </a:p>
        </p:txBody>
      </p:sp>
      <p:pic>
        <p:nvPicPr>
          <p:cNvPr id="6" name="Content Placeholder 5"/>
          <p:cNvPicPr>
            <a:picLocks noGrp="1" noChangeAspect="1"/>
          </p:cNvPicPr>
          <p:nvPr>
            <p:ph idx="1"/>
          </p:nvPr>
        </p:nvPicPr>
        <p:blipFill>
          <a:blip r:embed="rId3"/>
          <a:stretch>
            <a:fillRect/>
          </a:stretch>
        </p:blipFill>
        <p:spPr>
          <a:xfrm>
            <a:off x="1154954" y="2266950"/>
            <a:ext cx="7469662" cy="4335018"/>
          </a:xfrm>
          <a:prstGeom prst="rect">
            <a:avLst/>
          </a:prstGeom>
        </p:spPr>
      </p:pic>
    </p:spTree>
    <p:extLst>
      <p:ext uri="{BB962C8B-B14F-4D97-AF65-F5344CB8AC3E}">
        <p14:creationId xmlns:p14="http://schemas.microsoft.com/office/powerpoint/2010/main" val="949820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transition to the third dimension</a:t>
            </a:r>
          </a:p>
        </p:txBody>
      </p:sp>
      <p:sp>
        <p:nvSpPr>
          <p:cNvPr id="3" name="Content Placeholder 2"/>
          <p:cNvSpPr>
            <a:spLocks noGrp="1"/>
          </p:cNvSpPr>
          <p:nvPr>
            <p:ph idx="1"/>
          </p:nvPr>
        </p:nvSpPr>
        <p:spPr/>
        <p:txBody>
          <a:bodyPr>
            <a:normAutofit/>
          </a:bodyPr>
          <a:lstStyle/>
          <a:p>
            <a:r>
              <a:rPr lang="en-US" dirty="0" smtClean="0"/>
              <a:t>Convolution </a:t>
            </a:r>
            <a:r>
              <a:rPr lang="en-US" dirty="0"/>
              <a:t>over volume is a very important concept, which will allow us not only to work with color images, but even more importantly to apply multiple filters within a single layer. </a:t>
            </a:r>
            <a:endParaRPr lang="en-US" dirty="0" smtClean="0"/>
          </a:p>
          <a:p>
            <a:r>
              <a:rPr lang="en-US" b="1" dirty="0" smtClean="0"/>
              <a:t>The </a:t>
            </a:r>
            <a:r>
              <a:rPr lang="en-US" b="1" dirty="0"/>
              <a:t>first important rule is that the filter and the image you want to apply it to, must have the same number of channels.</a:t>
            </a:r>
            <a:r>
              <a:rPr lang="en-US" dirty="0"/>
              <a:t> </a:t>
            </a:r>
            <a:endParaRPr lang="en-US" dirty="0" smtClean="0"/>
          </a:p>
          <a:p>
            <a:r>
              <a:rPr lang="en-US" b="1" dirty="0" smtClean="0"/>
              <a:t>If </a:t>
            </a:r>
            <a:r>
              <a:rPr lang="en-US" b="1" dirty="0"/>
              <a:t>we want use multiple filters on the same image, we carry out the convolution for each of them separately, stack the results one on top of the other and combine them into a whole.</a:t>
            </a:r>
            <a:r>
              <a:rPr lang="en-US" dirty="0"/>
              <a:t> </a:t>
            </a:r>
            <a:endParaRPr lang="en-US" dirty="0" smtClean="0"/>
          </a:p>
          <a:p>
            <a:r>
              <a:rPr lang="en-US" dirty="0" smtClean="0"/>
              <a:t>The </a:t>
            </a:r>
            <a:r>
              <a:rPr lang="en-US" dirty="0"/>
              <a:t>dimensions of the received tensor (as our 3D matrix can be called) meet the following </a:t>
            </a:r>
            <a:r>
              <a:rPr lang="en-US" dirty="0" smtClean="0"/>
              <a:t>equation</a:t>
            </a:r>
            <a:endParaRPr lang="en-US" dirty="0"/>
          </a:p>
        </p:txBody>
      </p:sp>
    </p:spTree>
    <p:extLst>
      <p:ext uri="{BB962C8B-B14F-4D97-AF65-F5344CB8AC3E}">
        <p14:creationId xmlns:p14="http://schemas.microsoft.com/office/powerpoint/2010/main" val="1068985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transition to the third dimension</a:t>
            </a:r>
            <a:endParaRPr lang="en-US" dirty="0"/>
          </a:p>
        </p:txBody>
      </p:sp>
      <p:sp>
        <p:nvSpPr>
          <p:cNvPr id="3" name="Content Placeholder 2"/>
          <p:cNvSpPr>
            <a:spLocks noGrp="1"/>
          </p:cNvSpPr>
          <p:nvPr>
            <p:ph idx="1"/>
          </p:nvPr>
        </p:nvSpPr>
        <p:spPr/>
        <p:txBody>
          <a:bodyPr/>
          <a:lstStyle/>
          <a:p>
            <a:r>
              <a:rPr lang="en-US" dirty="0"/>
              <a:t>I</a:t>
            </a:r>
            <a:r>
              <a:rPr lang="en-US" dirty="0" smtClean="0"/>
              <a:t>n </a:t>
            </a:r>
            <a:r>
              <a:rPr lang="en-US" dirty="0"/>
              <a:t>which: </a:t>
            </a:r>
            <a:r>
              <a:rPr lang="en-US" i="1" dirty="0"/>
              <a:t>n</a:t>
            </a:r>
            <a:r>
              <a:rPr lang="en-US" dirty="0"/>
              <a:t> </a:t>
            </a:r>
            <a:r>
              <a:rPr lang="en-US" dirty="0" smtClean="0"/>
              <a:t> </a:t>
            </a:r>
            <a:r>
              <a:rPr lang="en-US" dirty="0"/>
              <a:t>image size, </a:t>
            </a:r>
            <a:r>
              <a:rPr lang="en-US" i="1" dirty="0"/>
              <a:t>f</a:t>
            </a:r>
            <a:r>
              <a:rPr lang="en-US" dirty="0"/>
              <a:t> </a:t>
            </a:r>
            <a:r>
              <a:rPr lang="en-US" dirty="0" smtClean="0"/>
              <a:t>filter </a:t>
            </a:r>
            <a:r>
              <a:rPr lang="en-US" dirty="0"/>
              <a:t>size, </a:t>
            </a:r>
            <a:r>
              <a:rPr lang="en-US" i="1" dirty="0" err="1" smtClean="0"/>
              <a:t>nc</a:t>
            </a:r>
            <a:r>
              <a:rPr lang="en-US" dirty="0" smtClean="0"/>
              <a:t> </a:t>
            </a:r>
            <a:r>
              <a:rPr lang="en-US" dirty="0"/>
              <a:t>number of channels in the image, </a:t>
            </a:r>
            <a:r>
              <a:rPr lang="en-US" i="1" dirty="0"/>
              <a:t>p </a:t>
            </a:r>
            <a:r>
              <a:rPr lang="en-US" dirty="0" smtClean="0"/>
              <a:t>used </a:t>
            </a:r>
            <a:r>
              <a:rPr lang="en-US" dirty="0"/>
              <a:t>padding,</a:t>
            </a:r>
            <a:r>
              <a:rPr lang="en-US" i="1" dirty="0"/>
              <a:t> </a:t>
            </a:r>
            <a:r>
              <a:rPr lang="en-US" i="1" dirty="0" smtClean="0"/>
              <a:t>s</a:t>
            </a:r>
            <a:r>
              <a:rPr lang="en-US" dirty="0" smtClean="0"/>
              <a:t> </a:t>
            </a:r>
            <a:r>
              <a:rPr lang="en-US" dirty="0"/>
              <a:t>used stride, </a:t>
            </a:r>
            <a:r>
              <a:rPr lang="en-US" i="1" dirty="0" err="1" smtClean="0"/>
              <a:t>nf</a:t>
            </a:r>
            <a:r>
              <a:rPr lang="en-US" dirty="0" smtClean="0"/>
              <a:t> </a:t>
            </a:r>
            <a:r>
              <a:rPr lang="en-US" dirty="0"/>
              <a:t>number of filters.</a:t>
            </a:r>
          </a:p>
        </p:txBody>
      </p:sp>
      <p:pic>
        <p:nvPicPr>
          <p:cNvPr id="4" name="Picture 3"/>
          <p:cNvPicPr>
            <a:picLocks noChangeAspect="1"/>
          </p:cNvPicPr>
          <p:nvPr/>
        </p:nvPicPr>
        <p:blipFill>
          <a:blip r:embed="rId3"/>
          <a:stretch>
            <a:fillRect/>
          </a:stretch>
        </p:blipFill>
        <p:spPr>
          <a:xfrm>
            <a:off x="2353095" y="3171253"/>
            <a:ext cx="6429375" cy="7715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841" y="3942778"/>
            <a:ext cx="5577637" cy="2671195"/>
          </a:xfrm>
          <a:prstGeom prst="rect">
            <a:avLst/>
          </a:prstGeom>
        </p:spPr>
      </p:pic>
    </p:spTree>
    <p:extLst>
      <p:ext uri="{BB962C8B-B14F-4D97-AF65-F5344CB8AC3E}">
        <p14:creationId xmlns:p14="http://schemas.microsoft.com/office/powerpoint/2010/main" val="3668202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 </a:t>
            </a:r>
            <a:r>
              <a:rPr lang="en-US" b="1" dirty="0" smtClean="0"/>
              <a:t>Layer</a:t>
            </a:r>
            <a:endParaRPr lang="en-US" b="1" dirty="0"/>
          </a:p>
        </p:txBody>
      </p:sp>
      <p:sp>
        <p:nvSpPr>
          <p:cNvPr id="3" name="Content Placeholder 2"/>
          <p:cNvSpPr>
            <a:spLocks noGrp="1"/>
          </p:cNvSpPr>
          <p:nvPr>
            <p:ph idx="1"/>
          </p:nvPr>
        </p:nvSpPr>
        <p:spPr>
          <a:xfrm>
            <a:off x="1154954" y="2286000"/>
            <a:ext cx="8825659" cy="4572000"/>
          </a:xfrm>
        </p:spPr>
        <p:txBody>
          <a:bodyPr>
            <a:normAutofit/>
          </a:bodyPr>
          <a:lstStyle/>
          <a:p>
            <a:r>
              <a:rPr lang="en-US" dirty="0" smtClean="0"/>
              <a:t>We </a:t>
            </a:r>
            <a:r>
              <a:rPr lang="en-US" dirty="0"/>
              <a:t>have learned </a:t>
            </a:r>
            <a:r>
              <a:rPr lang="en-US" dirty="0" smtClean="0"/>
              <a:t>to </a:t>
            </a:r>
            <a:r>
              <a:rPr lang="en-US" dirty="0"/>
              <a:t>build a </a:t>
            </a:r>
            <a:r>
              <a:rPr lang="en-US" dirty="0" smtClean="0"/>
              <a:t>CNN operation</a:t>
            </a:r>
          </a:p>
          <a:p>
            <a:r>
              <a:rPr lang="en-US" b="1" dirty="0" smtClean="0"/>
              <a:t>Methodology in layer work is </a:t>
            </a:r>
            <a:r>
              <a:rPr lang="en-US" b="1" dirty="0"/>
              <a:t>almost identical to </a:t>
            </a:r>
            <a:r>
              <a:rPr lang="en-US" b="1" dirty="0" smtClean="0"/>
              <a:t>densely </a:t>
            </a:r>
            <a:r>
              <a:rPr lang="en-US" b="1" dirty="0"/>
              <a:t>connected neural </a:t>
            </a:r>
            <a:r>
              <a:rPr lang="en-US" b="1" dirty="0" smtClean="0"/>
              <a:t>networks</a:t>
            </a:r>
            <a:r>
              <a:rPr lang="en-US" b="1" dirty="0"/>
              <a:t>.</a:t>
            </a:r>
            <a:endParaRPr lang="en-US" b="1" dirty="0" smtClean="0"/>
          </a:p>
          <a:p>
            <a:r>
              <a:rPr lang="en-US" dirty="0" smtClean="0"/>
              <a:t>the </a:t>
            </a:r>
            <a:r>
              <a:rPr lang="en-US" dirty="0"/>
              <a:t>only difference is that instead of </a:t>
            </a:r>
            <a:r>
              <a:rPr lang="en-US" b="1" dirty="0"/>
              <a:t>using a simple matrix multiplication, this time we will use the convolution. </a:t>
            </a:r>
            <a:endParaRPr lang="en-US" b="1" dirty="0" smtClean="0"/>
          </a:p>
          <a:p>
            <a:r>
              <a:rPr lang="en-US" dirty="0" smtClean="0"/>
              <a:t>Forward </a:t>
            </a:r>
            <a:r>
              <a:rPr lang="en-US" dirty="0"/>
              <a:t>propagation consists of two steps. </a:t>
            </a:r>
            <a:endParaRPr lang="en-US" dirty="0" smtClean="0"/>
          </a:p>
          <a:p>
            <a:pPr marL="800100" lvl="1" indent="-342900">
              <a:buFont typeface="+mj-lt"/>
              <a:buAutoNum type="arabicPeriod"/>
            </a:pPr>
            <a:r>
              <a:rPr lang="en-US" sz="1800" dirty="0"/>
              <a:t>C</a:t>
            </a:r>
            <a:r>
              <a:rPr lang="en-US" sz="1800" dirty="0" smtClean="0"/>
              <a:t>alculate </a:t>
            </a:r>
            <a:r>
              <a:rPr lang="en-US" sz="1800" dirty="0"/>
              <a:t>the intermediate value</a:t>
            </a:r>
            <a:r>
              <a:rPr lang="en-US" sz="1800" b="1" i="1" dirty="0"/>
              <a:t> </a:t>
            </a:r>
            <a:r>
              <a:rPr lang="en-US" sz="1800" b="1" dirty="0"/>
              <a:t>Z</a:t>
            </a:r>
            <a:r>
              <a:rPr lang="en-US" sz="1800" dirty="0"/>
              <a:t>, which is obtained as a result of the convolution of the input data from the previous layer with </a:t>
            </a:r>
            <a:r>
              <a:rPr lang="en-US" sz="1800" b="1" dirty="0"/>
              <a:t>W</a:t>
            </a:r>
            <a:r>
              <a:rPr lang="en-US" sz="1800" dirty="0"/>
              <a:t> tensor (containing filters), and then adding bias </a:t>
            </a:r>
            <a:r>
              <a:rPr lang="en-US" sz="1800" b="1" dirty="0"/>
              <a:t>b</a:t>
            </a:r>
            <a:r>
              <a:rPr lang="en-US" sz="1800" dirty="0"/>
              <a:t>. </a:t>
            </a:r>
            <a:endParaRPr lang="en-US" sz="1800" dirty="0" smtClean="0"/>
          </a:p>
          <a:p>
            <a:pPr marL="800100" lvl="1" indent="-342900">
              <a:buFont typeface="+mj-lt"/>
              <a:buAutoNum type="arabicPeriod"/>
            </a:pPr>
            <a:r>
              <a:rPr lang="en-US" sz="1800" dirty="0" smtClean="0"/>
              <a:t>Apply </a:t>
            </a:r>
            <a:r>
              <a:rPr lang="en-US" sz="1800" dirty="0"/>
              <a:t>a non-linear activation function to our intermediate </a:t>
            </a:r>
            <a:r>
              <a:rPr lang="en-US" sz="1800" dirty="0" smtClean="0"/>
              <a:t>value.</a:t>
            </a:r>
            <a:endParaRPr lang="en-US" sz="1800" dirty="0"/>
          </a:p>
        </p:txBody>
      </p:sp>
      <p:pic>
        <p:nvPicPr>
          <p:cNvPr id="4" name="Picture 3"/>
          <p:cNvPicPr>
            <a:picLocks noChangeAspect="1"/>
          </p:cNvPicPr>
          <p:nvPr/>
        </p:nvPicPr>
        <p:blipFill>
          <a:blip r:embed="rId2"/>
          <a:stretch>
            <a:fillRect/>
          </a:stretch>
        </p:blipFill>
        <p:spPr>
          <a:xfrm>
            <a:off x="3114426" y="5937848"/>
            <a:ext cx="5478091" cy="589534"/>
          </a:xfrm>
          <a:prstGeom prst="rect">
            <a:avLst/>
          </a:prstGeom>
        </p:spPr>
      </p:pic>
    </p:spTree>
    <p:extLst>
      <p:ext uri="{BB962C8B-B14F-4D97-AF65-F5344CB8AC3E}">
        <p14:creationId xmlns:p14="http://schemas.microsoft.com/office/powerpoint/2010/main" val="26549461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 Layers</a:t>
            </a:r>
            <a:endParaRPr lang="en-US" dirty="0"/>
          </a:p>
        </p:txBody>
      </p:sp>
      <p:sp>
        <p:nvSpPr>
          <p:cNvPr id="5" name="Content Placeholder 4"/>
          <p:cNvSpPr>
            <a:spLocks noGrp="1"/>
          </p:cNvSpPr>
          <p:nvPr>
            <p:ph idx="1"/>
          </p:nvPr>
        </p:nvSpPr>
        <p:spPr/>
        <p:txBody>
          <a:bodyPr>
            <a:normAutofit/>
          </a:bodyPr>
          <a:lstStyle/>
          <a:p>
            <a:r>
              <a:rPr lang="en-US" dirty="0" smtClean="0"/>
              <a:t>Where</a:t>
            </a:r>
          </a:p>
          <a:p>
            <a:pPr lvl="1"/>
            <a:r>
              <a:rPr lang="en-US" sz="1800" dirty="0"/>
              <a:t>l</a:t>
            </a:r>
            <a:r>
              <a:rPr lang="en-US" sz="1800" dirty="0" smtClean="0"/>
              <a:t>: layer</a:t>
            </a:r>
          </a:p>
          <a:p>
            <a:pPr lvl="1"/>
            <a:r>
              <a:rPr lang="en-US" sz="1800" dirty="0" smtClean="0"/>
              <a:t>A: activation</a:t>
            </a:r>
          </a:p>
          <a:p>
            <a:pPr lvl="1"/>
            <a:r>
              <a:rPr lang="en-US" sz="1800" dirty="0" smtClean="0"/>
              <a:t>H, w, c: height, width, channel</a:t>
            </a:r>
          </a:p>
          <a:p>
            <a:pPr lvl="1"/>
            <a:r>
              <a:rPr lang="en-US" sz="1800" dirty="0" smtClean="0"/>
              <a:t>M: number of samples</a:t>
            </a:r>
          </a:p>
          <a:p>
            <a:pPr lvl="1"/>
            <a:r>
              <a:rPr lang="en-US" sz="1800" dirty="0" smtClean="0"/>
              <a:t>F:filter</a:t>
            </a:r>
          </a:p>
          <a:p>
            <a:pPr lvl="1"/>
            <a:r>
              <a:rPr lang="en-US" sz="1800" dirty="0" smtClean="0"/>
              <a:t>W: weights</a:t>
            </a:r>
          </a:p>
          <a:p>
            <a:pPr marL="0" indent="0">
              <a:buNone/>
            </a:pPr>
            <a:endParaRPr lang="en-US" dirty="0"/>
          </a:p>
          <a:p>
            <a:pPr marL="0" indent="0">
              <a:buNone/>
            </a:pPr>
            <a:endParaRPr lang="en-US" dirty="0"/>
          </a:p>
        </p:txBody>
      </p:sp>
      <p:pic>
        <p:nvPicPr>
          <p:cNvPr id="7"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4636" y="2603500"/>
            <a:ext cx="5606254" cy="3720150"/>
          </a:xfrm>
          <a:prstGeom prst="rect">
            <a:avLst/>
          </a:prstGeom>
        </p:spPr>
      </p:pic>
    </p:spTree>
    <p:extLst>
      <p:ext uri="{BB962C8B-B14F-4D97-AF65-F5344CB8AC3E}">
        <p14:creationId xmlns:p14="http://schemas.microsoft.com/office/powerpoint/2010/main" val="6286377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Connections Cutting and Parameters Sharing</a:t>
            </a:r>
          </a:p>
        </p:txBody>
      </p:sp>
      <p:sp>
        <p:nvSpPr>
          <p:cNvPr id="3" name="Content Placeholder 2"/>
          <p:cNvSpPr>
            <a:spLocks noGrp="1"/>
          </p:cNvSpPr>
          <p:nvPr>
            <p:ph idx="1"/>
          </p:nvPr>
        </p:nvSpPr>
        <p:spPr/>
        <p:txBody>
          <a:bodyPr/>
          <a:lstStyle/>
          <a:p>
            <a:r>
              <a:rPr lang="en-US" dirty="0" smtClean="0"/>
              <a:t>From the convolution operation we </a:t>
            </a:r>
            <a:r>
              <a:rPr lang="en-US" b="1" dirty="0" smtClean="0"/>
              <a:t>notice one pixel value effect on different stride operation,</a:t>
            </a:r>
            <a:r>
              <a:rPr lang="en-US" dirty="0" smtClean="0"/>
              <a:t> this call parameter sharing </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954" y="3386347"/>
            <a:ext cx="4707009" cy="30592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252" y="3232003"/>
            <a:ext cx="3969124" cy="3367962"/>
          </a:xfrm>
          <a:prstGeom prst="rect">
            <a:avLst/>
          </a:prstGeom>
        </p:spPr>
      </p:pic>
    </p:spTree>
    <p:extLst>
      <p:ext uri="{BB962C8B-B14F-4D97-AF65-F5344CB8AC3E}">
        <p14:creationId xmlns:p14="http://schemas.microsoft.com/office/powerpoint/2010/main" val="20447445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Connections Cutting and Parameters Sharing</a:t>
            </a:r>
            <a:endParaRPr lang="en-US" dirty="0"/>
          </a:p>
        </p:txBody>
      </p:sp>
      <p:sp>
        <p:nvSpPr>
          <p:cNvPr id="3" name="Content Placeholder 2"/>
          <p:cNvSpPr>
            <a:spLocks noGrp="1"/>
          </p:cNvSpPr>
          <p:nvPr>
            <p:ph idx="1"/>
          </p:nvPr>
        </p:nvSpPr>
        <p:spPr/>
        <p:txBody>
          <a:bodyPr>
            <a:normAutofit/>
          </a:bodyPr>
          <a:lstStyle/>
          <a:p>
            <a:r>
              <a:rPr lang="en-US" b="1" dirty="0"/>
              <a:t>We can see that not all neurons in the two consecutive layers are connected to each other. </a:t>
            </a:r>
            <a:endParaRPr lang="en-US" b="1" dirty="0" smtClean="0"/>
          </a:p>
          <a:p>
            <a:pPr lvl="1"/>
            <a:r>
              <a:rPr lang="en-US" sz="1800" dirty="0" smtClean="0"/>
              <a:t>For </a:t>
            </a:r>
            <a:r>
              <a:rPr lang="en-US" sz="1800" dirty="0"/>
              <a:t>example, </a:t>
            </a:r>
            <a:endParaRPr lang="en-US" sz="1800" dirty="0" smtClean="0"/>
          </a:p>
          <a:p>
            <a:pPr lvl="2"/>
            <a:r>
              <a:rPr lang="en-US" sz="1800" dirty="0" smtClean="0"/>
              <a:t>unit </a:t>
            </a:r>
            <a:r>
              <a:rPr lang="en-US" sz="1800" dirty="0"/>
              <a:t>1 only affects the value of A. </a:t>
            </a:r>
            <a:endParaRPr lang="en-US" sz="1800" dirty="0" smtClean="0"/>
          </a:p>
          <a:p>
            <a:pPr lvl="2"/>
            <a:r>
              <a:rPr lang="en-US" sz="1800" dirty="0" smtClean="0"/>
              <a:t>Unit 5 in the middle on affect all values of A.B,C,D.</a:t>
            </a:r>
          </a:p>
          <a:p>
            <a:r>
              <a:rPr lang="en-US" b="1" dirty="0" smtClean="0"/>
              <a:t>we </a:t>
            </a:r>
            <a:r>
              <a:rPr lang="en-US" b="1" dirty="0"/>
              <a:t>see that some neurons share the same weights. </a:t>
            </a:r>
            <a:endParaRPr lang="en-US" b="1" dirty="0" smtClean="0"/>
          </a:p>
          <a:p>
            <a:r>
              <a:rPr lang="en-US" b="1" dirty="0" smtClean="0"/>
              <a:t>Both </a:t>
            </a:r>
            <a:r>
              <a:rPr lang="en-US" b="1" dirty="0"/>
              <a:t>of these properties mean that we have </a:t>
            </a:r>
            <a:r>
              <a:rPr lang="en-US" b="1" dirty="0" smtClean="0"/>
              <a:t>less </a:t>
            </a:r>
            <a:r>
              <a:rPr lang="en-US" b="1" dirty="0"/>
              <a:t>parameters to learn</a:t>
            </a:r>
            <a:r>
              <a:rPr lang="en-US" dirty="0"/>
              <a:t>. </a:t>
            </a:r>
            <a:endParaRPr lang="en-US" dirty="0" smtClean="0"/>
          </a:p>
          <a:p>
            <a:r>
              <a:rPr lang="en-US" dirty="0" smtClean="0"/>
              <a:t>it </a:t>
            </a:r>
            <a:r>
              <a:rPr lang="en-US" dirty="0"/>
              <a:t>is worth noting that a single value from the filter affects every element of the feature map </a:t>
            </a:r>
            <a:r>
              <a:rPr lang="en-US" dirty="0" smtClean="0"/>
              <a:t>it </a:t>
            </a:r>
            <a:r>
              <a:rPr lang="en-US" dirty="0"/>
              <a:t>will be crucial in the context of </a:t>
            </a:r>
            <a:r>
              <a:rPr lang="en-US" dirty="0" smtClean="0"/>
              <a:t>backpropagation.</a:t>
            </a:r>
            <a:endParaRPr lang="en-US" dirty="0"/>
          </a:p>
          <a:p>
            <a:endParaRPr lang="en-US" dirty="0"/>
          </a:p>
        </p:txBody>
      </p:sp>
    </p:spTree>
    <p:extLst>
      <p:ext uri="{BB962C8B-B14F-4D97-AF65-F5344CB8AC3E}">
        <p14:creationId xmlns:p14="http://schemas.microsoft.com/office/powerpoint/2010/main" val="39638810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Convolutional Layer Backpropagation</a:t>
            </a:r>
          </a:p>
        </p:txBody>
      </p:sp>
      <p:sp>
        <p:nvSpPr>
          <p:cNvPr id="3" name="Content Placeholder 2"/>
          <p:cNvSpPr>
            <a:spLocks noGrp="1"/>
          </p:cNvSpPr>
          <p:nvPr>
            <p:ph idx="1"/>
          </p:nvPr>
        </p:nvSpPr>
        <p:spPr/>
        <p:txBody>
          <a:bodyPr>
            <a:normAutofit/>
          </a:bodyPr>
          <a:lstStyle/>
          <a:p>
            <a:r>
              <a:rPr lang="en-US" b="1" dirty="0"/>
              <a:t>Just like in densely connected neural networks, our goal is to calculate derivatives and later use them to update the values of our parameters in a process called gradient descent</a:t>
            </a:r>
            <a:r>
              <a:rPr lang="en-US" b="1" dirty="0" smtClean="0"/>
              <a:t>.</a:t>
            </a:r>
          </a:p>
          <a:p>
            <a:pPr lvl="1"/>
            <a:endParaRPr lang="en-US" sz="1800" dirty="0"/>
          </a:p>
          <a:p>
            <a:endParaRPr lang="en-US" dirty="0" smtClean="0"/>
          </a:p>
          <a:p>
            <a:endParaRPr lang="en-US" dirty="0"/>
          </a:p>
          <a:p>
            <a:r>
              <a:rPr lang="en-US" dirty="0" smtClean="0"/>
              <a:t>In </a:t>
            </a:r>
            <a:r>
              <a:rPr lang="en-US" dirty="0"/>
              <a:t>our calculations we will use a chain </a:t>
            </a:r>
            <a:r>
              <a:rPr lang="en-US" dirty="0" smtClean="0"/>
              <a:t>rule.</a:t>
            </a:r>
            <a:r>
              <a:rPr lang="en-US" b="1" dirty="0" smtClean="0"/>
              <a:t> </a:t>
            </a:r>
            <a:r>
              <a:rPr lang="en-US" b="1" dirty="0"/>
              <a:t>We want to assess the influence of the change in the parameters on the resulting features map, and subsequently on the final result.</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105" y="3557493"/>
            <a:ext cx="7189695" cy="1198283"/>
          </a:xfrm>
          <a:prstGeom prst="rect">
            <a:avLst/>
          </a:prstGeom>
        </p:spPr>
      </p:pic>
    </p:spTree>
    <p:extLst>
      <p:ext uri="{BB962C8B-B14F-4D97-AF65-F5344CB8AC3E}">
        <p14:creationId xmlns:p14="http://schemas.microsoft.com/office/powerpoint/2010/main" val="288090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Convolutional Layer Backpropagation</a:t>
            </a:r>
            <a:endParaRPr lang="en-US" dirty="0"/>
          </a:p>
        </p:txBody>
      </p:sp>
      <p:pic>
        <p:nvPicPr>
          <p:cNvPr id="4" name="Content Placeholder 3"/>
          <p:cNvPicPr>
            <a:picLocks noGrp="1" noChangeAspect="1"/>
          </p:cNvPicPr>
          <p:nvPr>
            <p:ph idx="1"/>
          </p:nvPr>
        </p:nvPicPr>
        <p:blipFill>
          <a:blip r:embed="rId2"/>
          <a:stretch>
            <a:fillRect/>
          </a:stretch>
        </p:blipFill>
        <p:spPr>
          <a:xfrm>
            <a:off x="3040109" y="2380035"/>
            <a:ext cx="4991100" cy="6000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2612" y="2980110"/>
            <a:ext cx="6506095" cy="3467349"/>
          </a:xfrm>
          <a:prstGeom prst="rect">
            <a:avLst/>
          </a:prstGeom>
        </p:spPr>
      </p:pic>
    </p:spTree>
    <p:extLst>
      <p:ext uri="{BB962C8B-B14F-4D97-AF65-F5344CB8AC3E}">
        <p14:creationId xmlns:p14="http://schemas.microsoft.com/office/powerpoint/2010/main" val="1920199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Index</a:t>
            </a:r>
          </a:p>
        </p:txBody>
      </p:sp>
      <p:sp>
        <p:nvSpPr>
          <p:cNvPr id="3" name="Content Placeholder 2"/>
          <p:cNvSpPr>
            <a:spLocks noGrp="1"/>
          </p:cNvSpPr>
          <p:nvPr>
            <p:ph idx="1"/>
          </p:nvPr>
        </p:nvSpPr>
        <p:spPr/>
        <p:txBody>
          <a:bodyPr>
            <a:noAutofit/>
          </a:bodyPr>
          <a:lstStyle/>
          <a:p>
            <a:r>
              <a:rPr lang="en-US" b="1" dirty="0"/>
              <a:t>The transition to the third </a:t>
            </a:r>
            <a:r>
              <a:rPr lang="en-US" b="1" dirty="0" smtClean="0"/>
              <a:t>dimension</a:t>
            </a:r>
          </a:p>
          <a:p>
            <a:r>
              <a:rPr lang="en-US" b="1" dirty="0"/>
              <a:t>Convolution </a:t>
            </a:r>
            <a:r>
              <a:rPr lang="en-US" b="1" dirty="0" smtClean="0"/>
              <a:t>Layers</a:t>
            </a:r>
          </a:p>
          <a:p>
            <a:r>
              <a:rPr lang="en-US" b="1" dirty="0"/>
              <a:t>Connections Cutting and Parameters </a:t>
            </a:r>
            <a:r>
              <a:rPr lang="en-US" b="1" dirty="0" smtClean="0"/>
              <a:t>Sharing</a:t>
            </a:r>
          </a:p>
          <a:p>
            <a:r>
              <a:rPr lang="en-US" b="1" dirty="0"/>
              <a:t>Convolutional Layer </a:t>
            </a:r>
            <a:r>
              <a:rPr lang="en-US" b="1" dirty="0" smtClean="0"/>
              <a:t>Backpropagation</a:t>
            </a:r>
          </a:p>
          <a:p>
            <a:pPr lvl="1"/>
            <a:r>
              <a:rPr lang="en-US" sz="1800" b="1" dirty="0"/>
              <a:t>Forward &amp; Backward </a:t>
            </a:r>
            <a:r>
              <a:rPr lang="en-US" sz="1800" b="1" dirty="0" smtClean="0"/>
              <a:t>CNN</a:t>
            </a:r>
          </a:p>
          <a:p>
            <a:pPr lvl="1"/>
            <a:r>
              <a:rPr lang="en-US" sz="1800" b="1" i="1" dirty="0"/>
              <a:t>Finding the local </a:t>
            </a:r>
            <a:r>
              <a:rPr lang="en-US" sz="1800" b="1" i="1" dirty="0" smtClean="0"/>
              <a:t>gradient</a:t>
            </a:r>
          </a:p>
          <a:p>
            <a:pPr lvl="1"/>
            <a:r>
              <a:rPr lang="en-US" sz="1800" b="1" i="1" dirty="0"/>
              <a:t>Using the </a:t>
            </a:r>
            <a:r>
              <a:rPr lang="en-US" sz="1800" b="1" i="1" dirty="0" smtClean="0"/>
              <a:t>Chain Rule</a:t>
            </a:r>
            <a:endParaRPr lang="en-US" sz="1800" b="1" i="1" dirty="0" smtClean="0"/>
          </a:p>
          <a:p>
            <a:pPr lvl="1"/>
            <a:r>
              <a:rPr lang="en-US" sz="1800" b="1" dirty="0"/>
              <a:t>∂L/∂X </a:t>
            </a:r>
            <a:r>
              <a:rPr lang="en-US" sz="1800" b="1" dirty="0" smtClean="0"/>
              <a:t>Representation</a:t>
            </a:r>
          </a:p>
          <a:p>
            <a:r>
              <a:rPr lang="en-US" b="1" dirty="0"/>
              <a:t>Pooling </a:t>
            </a:r>
            <a:r>
              <a:rPr lang="en-US" b="1" dirty="0" smtClean="0"/>
              <a:t>Layer</a:t>
            </a:r>
          </a:p>
          <a:p>
            <a:pPr lvl="1"/>
            <a:r>
              <a:rPr lang="en-US" sz="1800" b="1" dirty="0"/>
              <a:t>Pooling Backpropagation</a:t>
            </a:r>
            <a:endParaRPr lang="en-US" sz="1800" b="1" dirty="0" smtClean="0"/>
          </a:p>
          <a:p>
            <a:pPr lvl="1"/>
            <a:endParaRPr lang="en-US" sz="1800" b="1" dirty="0"/>
          </a:p>
        </p:txBody>
      </p:sp>
    </p:spTree>
    <p:extLst>
      <p:ext uri="{BB962C8B-B14F-4D97-AF65-F5344CB8AC3E}">
        <p14:creationId xmlns:p14="http://schemas.microsoft.com/office/powerpoint/2010/main" val="15283356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Forward &amp; Backward CNN</a:t>
            </a:r>
            <a:endParaRPr lang="en-US" b="1"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54954" y="2513852"/>
            <a:ext cx="5537153" cy="386901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519" y="2323143"/>
            <a:ext cx="5123375" cy="4250435"/>
          </a:xfrm>
          <a:prstGeom prst="rect">
            <a:avLst/>
          </a:prstGeom>
        </p:spPr>
      </p:pic>
    </p:spTree>
    <p:extLst>
      <p:ext uri="{BB962C8B-B14F-4D97-AF65-F5344CB8AC3E}">
        <p14:creationId xmlns:p14="http://schemas.microsoft.com/office/powerpoint/2010/main" val="24349802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Finding the local </a:t>
            </a:r>
            <a:r>
              <a:rPr lang="en-US" b="1" i="1" dirty="0" smtClean="0"/>
              <a:t>gradient </a:t>
            </a:r>
            <a:r>
              <a:rPr lang="en-US" b="1" i="1" dirty="0"/>
              <a:t>∂O/∂</a:t>
            </a:r>
            <a:r>
              <a:rPr lang="en-US" b="1" i="1" dirty="0" smtClean="0"/>
              <a:t>F</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495" y="2675218"/>
            <a:ext cx="4405942" cy="34163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529" y="2675218"/>
            <a:ext cx="6521823" cy="3804397"/>
          </a:xfrm>
          <a:prstGeom prst="rect">
            <a:avLst/>
          </a:prstGeom>
        </p:spPr>
      </p:pic>
    </p:spTree>
    <p:extLst>
      <p:ext uri="{BB962C8B-B14F-4D97-AF65-F5344CB8AC3E}">
        <p14:creationId xmlns:p14="http://schemas.microsoft.com/office/powerpoint/2010/main" val="1721343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Using the Chain </a:t>
            </a:r>
            <a:r>
              <a:rPr lang="en-US" b="1" i="1" dirty="0" smtClean="0"/>
              <a:t>rule </a:t>
            </a:r>
            <a:r>
              <a:rPr lang="en-US" b="1" dirty="0"/>
              <a:t>∂O/∂F</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5997" y="2867772"/>
            <a:ext cx="5214144" cy="306705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141" y="2867772"/>
            <a:ext cx="5316351" cy="3730252"/>
          </a:xfrm>
          <a:prstGeom prst="rect">
            <a:avLst/>
          </a:prstGeom>
        </p:spPr>
      </p:pic>
    </p:spTree>
    <p:extLst>
      <p:ext uri="{BB962C8B-B14F-4D97-AF65-F5344CB8AC3E}">
        <p14:creationId xmlns:p14="http://schemas.microsoft.com/office/powerpoint/2010/main" val="36176912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Using the Chain </a:t>
            </a:r>
            <a:r>
              <a:rPr lang="en-US" b="1" i="1" dirty="0" smtClean="0"/>
              <a:t>rule </a:t>
            </a:r>
            <a:r>
              <a:rPr lang="en-US" b="1" dirty="0"/>
              <a:t>∂O/∂F</a:t>
            </a:r>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4030" y="2424206"/>
            <a:ext cx="5492443" cy="4155888"/>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22" y="2424206"/>
            <a:ext cx="5259738" cy="4155888"/>
          </a:xfrm>
          <a:prstGeom prst="rect">
            <a:avLst/>
          </a:prstGeom>
        </p:spPr>
      </p:pic>
      <p:sp>
        <p:nvSpPr>
          <p:cNvPr id="10" name="Right Arrow 9"/>
          <p:cNvSpPr/>
          <p:nvPr/>
        </p:nvSpPr>
        <p:spPr>
          <a:xfrm>
            <a:off x="5342965" y="3729318"/>
            <a:ext cx="878541" cy="121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3501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Using the Chain </a:t>
            </a:r>
            <a:r>
              <a:rPr lang="en-US" b="1" i="1" dirty="0" smtClean="0"/>
              <a:t>rule </a:t>
            </a:r>
            <a:r>
              <a:rPr lang="en-US" b="1" dirty="0"/>
              <a:t>∂O/∂F</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1187" y="2226982"/>
            <a:ext cx="7188946" cy="4423967"/>
          </a:xfrm>
        </p:spPr>
      </p:pic>
    </p:spTree>
    <p:extLst>
      <p:ext uri="{BB962C8B-B14F-4D97-AF65-F5344CB8AC3E}">
        <p14:creationId xmlns:p14="http://schemas.microsoft.com/office/powerpoint/2010/main" val="771995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Finding the local gradient — ∂O/∂</a:t>
            </a:r>
            <a:r>
              <a:rPr lang="en-US" b="1" i="1" dirty="0" smtClean="0"/>
              <a:t>X</a:t>
            </a:r>
            <a:endParaRPr lang="en-US" b="1"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391599"/>
            <a:ext cx="7146242" cy="4466401"/>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3672299"/>
            <a:ext cx="5715000" cy="1905000"/>
          </a:xfrm>
          <a:prstGeom prst="rect">
            <a:avLst/>
          </a:prstGeom>
        </p:spPr>
      </p:pic>
    </p:spTree>
    <p:extLst>
      <p:ext uri="{BB962C8B-B14F-4D97-AF65-F5344CB8AC3E}">
        <p14:creationId xmlns:p14="http://schemas.microsoft.com/office/powerpoint/2010/main" val="27292935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Using the Chain </a:t>
            </a:r>
            <a:r>
              <a:rPr lang="en-US" b="1" i="1" dirty="0" smtClean="0"/>
              <a:t>rule </a:t>
            </a:r>
            <a:r>
              <a:rPr lang="en-US" b="1" i="1" dirty="0"/>
              <a:t>∂O/∂X</a:t>
            </a:r>
            <a:endParaRPr lang="en-US" b="1"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54954" y="2128369"/>
            <a:ext cx="8016882" cy="4729631"/>
          </a:xfrm>
        </p:spPr>
      </p:pic>
    </p:spTree>
    <p:extLst>
      <p:ext uri="{BB962C8B-B14F-4D97-AF65-F5344CB8AC3E}">
        <p14:creationId xmlns:p14="http://schemas.microsoft.com/office/powerpoint/2010/main" val="22922553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∂L/∂X Representation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5085" y="2585570"/>
            <a:ext cx="5539198" cy="34163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4283" y="2268726"/>
            <a:ext cx="5683623" cy="4049988"/>
          </a:xfrm>
          <a:prstGeom prst="rect">
            <a:avLst/>
          </a:prstGeom>
        </p:spPr>
      </p:pic>
    </p:spTree>
    <p:extLst>
      <p:ext uri="{BB962C8B-B14F-4D97-AF65-F5344CB8AC3E}">
        <p14:creationId xmlns:p14="http://schemas.microsoft.com/office/powerpoint/2010/main" val="22322580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∂L/∂X R</a:t>
            </a:r>
            <a:r>
              <a:rPr lang="en-US" b="1" dirty="0" smtClean="0"/>
              <a:t>epresentation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2473" y="2603500"/>
            <a:ext cx="7971366" cy="3416300"/>
          </a:xfrm>
        </p:spPr>
      </p:pic>
    </p:spTree>
    <p:extLst>
      <p:ext uri="{BB962C8B-B14F-4D97-AF65-F5344CB8AC3E}">
        <p14:creationId xmlns:p14="http://schemas.microsoft.com/office/powerpoint/2010/main" val="34337658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CNN Backpropagation</a:t>
            </a:r>
            <a:endParaRPr lang="en-US" b="1" dirty="0"/>
          </a:p>
        </p:txBody>
      </p:sp>
      <p:sp>
        <p:nvSpPr>
          <p:cNvPr id="3" name="Content Placeholder 2"/>
          <p:cNvSpPr>
            <a:spLocks noGrp="1"/>
          </p:cNvSpPr>
          <p:nvPr>
            <p:ph idx="1"/>
          </p:nvPr>
        </p:nvSpPr>
        <p:spPr/>
        <p:txBody>
          <a:bodyPr>
            <a:normAutofit/>
          </a:bodyPr>
          <a:lstStyle/>
          <a:p>
            <a:r>
              <a:rPr lang="en-US" dirty="0"/>
              <a:t>Now we have found ∂L/∂X and ∂L/∂F, we can now come to this conclusion</a:t>
            </a:r>
          </a:p>
          <a:p>
            <a:pPr marL="457200" lvl="1" indent="0" algn="ctr">
              <a:buNone/>
            </a:pPr>
            <a:r>
              <a:rPr lang="en-US" sz="1800" b="1" dirty="0">
                <a:solidFill>
                  <a:schemeClr val="tx1"/>
                </a:solidFill>
              </a:rPr>
              <a:t>Both the Forward pass and the Backpropagation of a Convolutional layer are Convolutions</a:t>
            </a:r>
          </a:p>
          <a:p>
            <a:r>
              <a:rPr lang="en-US" dirty="0"/>
              <a:t>Summing it up:</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442" y="4059050"/>
            <a:ext cx="6176682" cy="2798950"/>
          </a:xfrm>
          <a:prstGeom prst="rect">
            <a:avLst/>
          </a:prstGeom>
        </p:spPr>
      </p:pic>
    </p:spTree>
    <p:extLst>
      <p:ext uri="{BB962C8B-B14F-4D97-AF65-F5344CB8AC3E}">
        <p14:creationId xmlns:p14="http://schemas.microsoft.com/office/powerpoint/2010/main" val="3290617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Index</a:t>
            </a:r>
          </a:p>
        </p:txBody>
      </p:sp>
      <p:sp>
        <p:nvSpPr>
          <p:cNvPr id="3" name="Content Placeholder 2"/>
          <p:cNvSpPr>
            <a:spLocks noGrp="1"/>
          </p:cNvSpPr>
          <p:nvPr>
            <p:ph idx="1"/>
          </p:nvPr>
        </p:nvSpPr>
        <p:spPr/>
        <p:txBody>
          <a:bodyPr>
            <a:normAutofit/>
          </a:bodyPr>
          <a:lstStyle/>
          <a:p>
            <a:r>
              <a:rPr lang="en-US" b="1" dirty="0"/>
              <a:t>Training </a:t>
            </a:r>
            <a:r>
              <a:rPr lang="en-US" b="1" dirty="0" smtClean="0"/>
              <a:t>CNN</a:t>
            </a:r>
          </a:p>
          <a:p>
            <a:r>
              <a:rPr lang="en-US" b="1" dirty="0"/>
              <a:t>CNN </a:t>
            </a:r>
            <a:r>
              <a:rPr lang="en-US" b="1" dirty="0" smtClean="0"/>
              <a:t>in Real </a:t>
            </a:r>
            <a:r>
              <a:rPr lang="en-US" b="1" dirty="0"/>
              <a:t>World </a:t>
            </a:r>
            <a:r>
              <a:rPr lang="en-US" b="1" dirty="0" smtClean="0"/>
              <a:t>App</a:t>
            </a:r>
          </a:p>
          <a:p>
            <a:r>
              <a:rPr lang="en-US" b="1" dirty="0" smtClean="0"/>
              <a:t>Tesla </a:t>
            </a:r>
            <a:r>
              <a:rPr lang="en-US" b="1" dirty="0" err="1" smtClean="0"/>
              <a:t>Hydranet</a:t>
            </a:r>
            <a:endParaRPr lang="en-US" b="1" dirty="0" smtClean="0"/>
          </a:p>
          <a:p>
            <a:pPr lvl="1"/>
            <a:r>
              <a:rPr lang="en-US" sz="1800" b="1" dirty="0" err="1" smtClean="0"/>
              <a:t>RegNet</a:t>
            </a:r>
            <a:r>
              <a:rPr lang="en-US" sz="1800" b="1" dirty="0" smtClean="0"/>
              <a:t> (Body)</a:t>
            </a:r>
          </a:p>
          <a:p>
            <a:pPr lvl="1"/>
            <a:r>
              <a:rPr lang="en-US" sz="1800" b="1" dirty="0"/>
              <a:t>Feature pyramid networks </a:t>
            </a:r>
            <a:r>
              <a:rPr lang="en-US" sz="1800" b="1" dirty="0" smtClean="0"/>
              <a:t>(Neck)</a:t>
            </a:r>
          </a:p>
          <a:p>
            <a:pPr lvl="1"/>
            <a:r>
              <a:rPr lang="en-US" sz="1800" b="1" dirty="0" smtClean="0"/>
              <a:t>Yolo (Head)</a:t>
            </a:r>
          </a:p>
          <a:p>
            <a:pPr lvl="1"/>
            <a:endParaRPr lang="en-US" sz="1800" b="1" dirty="0"/>
          </a:p>
        </p:txBody>
      </p:sp>
    </p:spTree>
    <p:extLst>
      <p:ext uri="{BB962C8B-B14F-4D97-AF65-F5344CB8AC3E}">
        <p14:creationId xmlns:p14="http://schemas.microsoft.com/office/powerpoint/2010/main" val="3015726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CNN Backpropagation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6337" y="2782794"/>
            <a:ext cx="8598646" cy="3416300"/>
          </a:xfrm>
        </p:spPr>
      </p:pic>
    </p:spTree>
    <p:extLst>
      <p:ext uri="{BB962C8B-B14F-4D97-AF65-F5344CB8AC3E}">
        <p14:creationId xmlns:p14="http://schemas.microsoft.com/office/powerpoint/2010/main" val="1423231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Pooling </a:t>
            </a:r>
            <a:r>
              <a:rPr lang="en-US" b="1" dirty="0" smtClean="0"/>
              <a:t>Layer</a:t>
            </a:r>
            <a:endParaRPr lang="en-US" b="1" dirty="0"/>
          </a:p>
        </p:txBody>
      </p:sp>
      <p:sp>
        <p:nvSpPr>
          <p:cNvPr id="3" name="Content Placeholder 2"/>
          <p:cNvSpPr>
            <a:spLocks noGrp="1"/>
          </p:cNvSpPr>
          <p:nvPr>
            <p:ph idx="1"/>
          </p:nvPr>
        </p:nvSpPr>
        <p:spPr/>
        <p:txBody>
          <a:bodyPr>
            <a:noAutofit/>
          </a:bodyPr>
          <a:lstStyle/>
          <a:p>
            <a:r>
              <a:rPr lang="en-US" b="1" dirty="0" smtClean="0"/>
              <a:t>They </a:t>
            </a:r>
            <a:r>
              <a:rPr lang="en-US" b="1" dirty="0"/>
              <a:t>are used primarily to reduce the size of the tensor and speed up calculations. </a:t>
            </a:r>
            <a:endParaRPr lang="en-US" b="1" dirty="0" smtClean="0"/>
          </a:p>
          <a:p>
            <a:r>
              <a:rPr lang="en-US" b="1" dirty="0" smtClean="0"/>
              <a:t>we </a:t>
            </a:r>
            <a:r>
              <a:rPr lang="en-US" b="1" dirty="0"/>
              <a:t>need to divide our image into different regions, and then perform some operation for each of those parts. </a:t>
            </a:r>
            <a:endParaRPr lang="en-US" b="1" dirty="0" smtClean="0"/>
          </a:p>
          <a:p>
            <a:r>
              <a:rPr lang="en-US" dirty="0" smtClean="0"/>
              <a:t>For </a:t>
            </a:r>
            <a:r>
              <a:rPr lang="en-US" dirty="0"/>
              <a:t>example, </a:t>
            </a:r>
          </a:p>
          <a:p>
            <a:pPr lvl="1"/>
            <a:r>
              <a:rPr lang="en-US" sz="1800" dirty="0" smtClean="0"/>
              <a:t>the </a:t>
            </a:r>
            <a:r>
              <a:rPr lang="en-US" sz="1800" dirty="0"/>
              <a:t>Max Pool Layer, </a:t>
            </a:r>
            <a:r>
              <a:rPr lang="en-US" sz="1800" b="1" dirty="0"/>
              <a:t>we select a maximum value from each region and put it in the corresponding place in the output. </a:t>
            </a:r>
            <a:endParaRPr lang="en-US" sz="1800" b="1" dirty="0" smtClean="0"/>
          </a:p>
          <a:p>
            <a:r>
              <a:rPr lang="en-US" dirty="0" smtClean="0"/>
              <a:t>As </a:t>
            </a:r>
            <a:r>
              <a:rPr lang="en-US" dirty="0"/>
              <a:t>in the case of the convolution layer, we </a:t>
            </a:r>
            <a:r>
              <a:rPr lang="en-US" dirty="0" smtClean="0"/>
              <a:t>have </a:t>
            </a:r>
            <a:r>
              <a:rPr lang="en-US" dirty="0"/>
              <a:t>two </a:t>
            </a:r>
            <a:r>
              <a:rPr lang="en-US" dirty="0" err="1"/>
              <a:t>hyperparameters</a:t>
            </a:r>
            <a:r>
              <a:rPr lang="en-US" dirty="0"/>
              <a:t> </a:t>
            </a:r>
            <a:r>
              <a:rPr lang="en-US" dirty="0" smtClean="0"/>
              <a:t>available filter </a:t>
            </a:r>
            <a:r>
              <a:rPr lang="en-US" dirty="0"/>
              <a:t>size and stride. </a:t>
            </a:r>
            <a:endParaRPr lang="en-US" dirty="0" smtClean="0"/>
          </a:p>
          <a:p>
            <a:r>
              <a:rPr lang="en-US" dirty="0" smtClean="0"/>
              <a:t>if </a:t>
            </a:r>
            <a:r>
              <a:rPr lang="en-US" dirty="0"/>
              <a:t>you are performing pooling for a multi-channel image, the pooling for each channel should be done separately.</a:t>
            </a:r>
          </a:p>
        </p:txBody>
      </p:sp>
    </p:spTree>
    <p:extLst>
      <p:ext uri="{BB962C8B-B14F-4D97-AF65-F5344CB8AC3E}">
        <p14:creationId xmlns:p14="http://schemas.microsoft.com/office/powerpoint/2010/main" val="12372058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Pooling Layer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8694" y="2603500"/>
            <a:ext cx="5138925" cy="3416300"/>
          </a:xfrm>
        </p:spPr>
      </p:pic>
    </p:spTree>
    <p:extLst>
      <p:ext uri="{BB962C8B-B14F-4D97-AF65-F5344CB8AC3E}">
        <p14:creationId xmlns:p14="http://schemas.microsoft.com/office/powerpoint/2010/main" val="25009234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Pooling Backpropagation</a:t>
            </a:r>
            <a:endParaRPr lang="en-US" b="1" dirty="0"/>
          </a:p>
        </p:txBody>
      </p:sp>
      <p:sp>
        <p:nvSpPr>
          <p:cNvPr id="3" name="Content Placeholder 2"/>
          <p:cNvSpPr>
            <a:spLocks noGrp="1"/>
          </p:cNvSpPr>
          <p:nvPr>
            <p:ph idx="1"/>
          </p:nvPr>
        </p:nvSpPr>
        <p:spPr/>
        <p:txBody>
          <a:bodyPr>
            <a:normAutofit lnSpcReduction="10000"/>
          </a:bodyPr>
          <a:lstStyle/>
          <a:p>
            <a:r>
              <a:rPr lang="en-US" dirty="0"/>
              <a:t>Since in layers of this type, we don’t have any parameters that we would have to </a:t>
            </a:r>
            <a:r>
              <a:rPr lang="en-US" dirty="0" smtClean="0"/>
              <a:t>update.</a:t>
            </a:r>
          </a:p>
          <a:p>
            <a:r>
              <a:rPr lang="en-US" b="1" dirty="0"/>
              <a:t>O</a:t>
            </a:r>
            <a:r>
              <a:rPr lang="en-US" b="1" dirty="0" smtClean="0"/>
              <a:t>ur </a:t>
            </a:r>
            <a:r>
              <a:rPr lang="en-US" b="1" dirty="0"/>
              <a:t>task is only to distribute </a:t>
            </a:r>
            <a:r>
              <a:rPr lang="en-US" b="1" dirty="0" smtClean="0"/>
              <a:t>gradients </a:t>
            </a:r>
            <a:r>
              <a:rPr lang="en-US" b="1" dirty="0"/>
              <a:t>appropriately. </a:t>
            </a:r>
            <a:endParaRPr lang="en-US" b="1" dirty="0" smtClean="0"/>
          </a:p>
          <a:p>
            <a:r>
              <a:rPr lang="en-US" dirty="0" smtClean="0"/>
              <a:t>As </a:t>
            </a:r>
            <a:r>
              <a:rPr lang="en-US" dirty="0"/>
              <a:t>we remember, in the forward propagation for max pooling, we select the maximum value from each region and transfer them to the next layer. It is therefore clear that during back propagation, </a:t>
            </a:r>
            <a:endParaRPr lang="en-US" dirty="0" smtClean="0"/>
          </a:p>
          <a:p>
            <a:r>
              <a:rPr lang="en-US" b="1" dirty="0" smtClean="0"/>
              <a:t>the </a:t>
            </a:r>
            <a:r>
              <a:rPr lang="en-US" b="1" dirty="0"/>
              <a:t>gradient should not affect elements of the matrix that were not included in the forward pass</a:t>
            </a:r>
            <a:r>
              <a:rPr lang="en-US" dirty="0"/>
              <a:t>. </a:t>
            </a:r>
            <a:endParaRPr lang="en-US" dirty="0" smtClean="0"/>
          </a:p>
          <a:p>
            <a:r>
              <a:rPr lang="en-US" dirty="0" smtClean="0"/>
              <a:t>In </a:t>
            </a:r>
            <a:r>
              <a:rPr lang="en-US" dirty="0"/>
              <a:t>practice, this is achieved by creating a mask that remembers the position of the values used in the first phase, which we can later utilize to transfer the gradients.</a:t>
            </a:r>
          </a:p>
        </p:txBody>
      </p:sp>
    </p:spTree>
    <p:extLst>
      <p:ext uri="{BB962C8B-B14F-4D97-AF65-F5344CB8AC3E}">
        <p14:creationId xmlns:p14="http://schemas.microsoft.com/office/powerpoint/2010/main" val="37651418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Pooling Backpropagation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627" y="2603500"/>
            <a:ext cx="3985059" cy="3416300"/>
          </a:xfrm>
        </p:spPr>
      </p:pic>
    </p:spTree>
    <p:extLst>
      <p:ext uri="{BB962C8B-B14F-4D97-AF65-F5344CB8AC3E}">
        <p14:creationId xmlns:p14="http://schemas.microsoft.com/office/powerpoint/2010/main" val="31195706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Training CNN</a:t>
            </a:r>
            <a:endParaRPr lang="en-US" b="1" dirty="0"/>
          </a:p>
        </p:txBody>
      </p:sp>
      <p:sp>
        <p:nvSpPr>
          <p:cNvPr id="3" name="Content Placeholder 2"/>
          <p:cNvSpPr>
            <a:spLocks noGrp="1"/>
          </p:cNvSpPr>
          <p:nvPr>
            <p:ph idx="1"/>
          </p:nvPr>
        </p:nvSpPr>
        <p:spPr/>
        <p:txBody>
          <a:bodyPr/>
          <a:lstStyle/>
          <a:p>
            <a:r>
              <a:rPr lang="en-US" dirty="0" smtClean="0"/>
              <a:t>So how the CNN Capture image patterns ?</a:t>
            </a:r>
          </a:p>
          <a:p>
            <a:r>
              <a:rPr lang="en-US" b="1" dirty="0"/>
              <a:t>The first (or bottom) layer of the CNN usually detects basic features such as horizontal, vertical, and diagonal edges. </a:t>
            </a:r>
            <a:endParaRPr lang="en-US" b="1" dirty="0" smtClean="0"/>
          </a:p>
          <a:p>
            <a:r>
              <a:rPr lang="en-US" dirty="0" smtClean="0"/>
              <a:t>The </a:t>
            </a:r>
            <a:r>
              <a:rPr lang="en-US" dirty="0"/>
              <a:t>output of the first layer is fed as input of the </a:t>
            </a:r>
            <a:r>
              <a:rPr lang="en-US" b="1" dirty="0"/>
              <a:t>next layer, which extracts more complex features, such as corners and combinations of edges</a:t>
            </a:r>
            <a:r>
              <a:rPr lang="en-US" dirty="0"/>
              <a:t>. </a:t>
            </a:r>
            <a:endParaRPr lang="en-US" dirty="0" smtClean="0"/>
          </a:p>
          <a:p>
            <a:r>
              <a:rPr lang="en-US" dirty="0" smtClean="0"/>
              <a:t>As </a:t>
            </a:r>
            <a:r>
              <a:rPr lang="en-US" dirty="0"/>
              <a:t>you move deeper into the convolutional neural network, </a:t>
            </a:r>
            <a:r>
              <a:rPr lang="en-US" b="1" dirty="0"/>
              <a:t>the layers start detecting higher-level features such as objects, faces, and more</a:t>
            </a:r>
            <a:r>
              <a:rPr lang="en-US" dirty="0"/>
              <a:t>.</a:t>
            </a:r>
          </a:p>
        </p:txBody>
      </p:sp>
    </p:spTree>
    <p:extLst>
      <p:ext uri="{BB962C8B-B14F-4D97-AF65-F5344CB8AC3E}">
        <p14:creationId xmlns:p14="http://schemas.microsoft.com/office/powerpoint/2010/main" val="3363626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Training CNN</a:t>
            </a:r>
          </a:p>
        </p:txBody>
      </p:sp>
      <p:sp>
        <p:nvSpPr>
          <p:cNvPr id="3" name="Content Placeholder 2"/>
          <p:cNvSpPr>
            <a:spLocks noGrp="1"/>
          </p:cNvSpPr>
          <p:nvPr>
            <p:ph idx="1"/>
          </p:nvPr>
        </p:nvSpPr>
        <p:spPr/>
        <p:txBody>
          <a:bodyPr>
            <a:normAutofit fontScale="92500"/>
          </a:bodyPr>
          <a:lstStyle/>
          <a:p>
            <a:r>
              <a:rPr lang="en-US" b="1" dirty="0" smtClean="0"/>
              <a:t>A </a:t>
            </a:r>
            <a:r>
              <a:rPr lang="en-US" b="1" dirty="0"/>
              <a:t>CNN is usually composed of several convolution layers, but it also contains other </a:t>
            </a:r>
            <a:r>
              <a:rPr lang="en-US" b="1" dirty="0" smtClean="0"/>
              <a:t>components(Time Distribution, LSTM, Pooling, Dense, Dropout …). </a:t>
            </a:r>
          </a:p>
          <a:p>
            <a:r>
              <a:rPr lang="en-US" b="1" dirty="0" smtClean="0"/>
              <a:t>The </a:t>
            </a:r>
            <a:r>
              <a:rPr lang="en-US" b="1" dirty="0"/>
              <a:t>final layer of a CNN is a classification layer</a:t>
            </a:r>
            <a:r>
              <a:rPr lang="en-US" dirty="0"/>
              <a:t>, which takes the output of the final convolution layer as input (remember, the higher convolution layers detect complex objects).</a:t>
            </a:r>
          </a:p>
          <a:p>
            <a:r>
              <a:rPr lang="en-US" b="1" dirty="0"/>
              <a:t>Based on the activation map of the final convolution layer, the classification layer outputs a set of confidence scores (values between 0 and 1) that specify how likely the image is to belong to a “class.” For instance</a:t>
            </a:r>
            <a:r>
              <a:rPr lang="en-US" dirty="0"/>
              <a:t>, </a:t>
            </a:r>
            <a:endParaRPr lang="en-US" dirty="0" smtClean="0"/>
          </a:p>
          <a:p>
            <a:r>
              <a:rPr lang="en-US" dirty="0" smtClean="0"/>
              <a:t>if </a:t>
            </a:r>
            <a:r>
              <a:rPr lang="en-US" dirty="0"/>
              <a:t>you have a </a:t>
            </a:r>
            <a:r>
              <a:rPr lang="en-US" dirty="0" err="1"/>
              <a:t>ConvNet</a:t>
            </a:r>
            <a:r>
              <a:rPr lang="en-US" dirty="0"/>
              <a:t> that detects cats, dogs, and horses, the output of the final layer is the possibility that the input image contains any of those animals.</a:t>
            </a:r>
          </a:p>
        </p:txBody>
      </p:sp>
    </p:spTree>
    <p:extLst>
      <p:ext uri="{BB962C8B-B14F-4D97-AF65-F5344CB8AC3E}">
        <p14:creationId xmlns:p14="http://schemas.microsoft.com/office/powerpoint/2010/main" val="2845490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Training CNN</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4566" y="2205318"/>
            <a:ext cx="6165930" cy="4706470"/>
          </a:xfrm>
          <a:prstGeom prst="rect">
            <a:avLst/>
          </a:prstGeom>
        </p:spPr>
      </p:pic>
    </p:spTree>
    <p:extLst>
      <p:ext uri="{BB962C8B-B14F-4D97-AF65-F5344CB8AC3E}">
        <p14:creationId xmlns:p14="http://schemas.microsoft.com/office/powerpoint/2010/main" val="1077240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Training CNN</a:t>
            </a:r>
          </a:p>
        </p:txBody>
      </p:sp>
      <p:sp>
        <p:nvSpPr>
          <p:cNvPr id="3" name="Content Placeholder 2"/>
          <p:cNvSpPr>
            <a:spLocks noGrp="1"/>
          </p:cNvSpPr>
          <p:nvPr>
            <p:ph idx="1"/>
          </p:nvPr>
        </p:nvSpPr>
        <p:spPr/>
        <p:txBody>
          <a:bodyPr>
            <a:normAutofit/>
          </a:bodyPr>
          <a:lstStyle/>
          <a:p>
            <a:r>
              <a:rPr lang="en-US" b="1" dirty="0"/>
              <a:t>I</a:t>
            </a:r>
            <a:r>
              <a:rPr lang="en-US" b="1" dirty="0" smtClean="0"/>
              <a:t>f </a:t>
            </a:r>
            <a:r>
              <a:rPr lang="en-US" b="1" dirty="0"/>
              <a:t>a CNN scores good on its training data but scores bad on the test data, it is said to have been “</a:t>
            </a:r>
            <a:r>
              <a:rPr lang="en-US" b="1" dirty="0" err="1"/>
              <a:t>overfitted</a:t>
            </a:r>
            <a:r>
              <a:rPr lang="en-US" b="1" dirty="0"/>
              <a:t>.” This usually happens when there’s not enough variety in the training </a:t>
            </a:r>
            <a:r>
              <a:rPr lang="en-US" b="1" dirty="0" smtClean="0"/>
              <a:t>or the model try too </a:t>
            </a:r>
            <a:r>
              <a:rPr lang="en-US" b="1" dirty="0"/>
              <a:t>many epochs on the training dataset.</a:t>
            </a:r>
          </a:p>
          <a:p>
            <a:r>
              <a:rPr lang="en-US" b="1" dirty="0" smtClean="0"/>
              <a:t>The success of convolutional neural networks is largely due to the availability of huge image datasets developed in the past decade. </a:t>
            </a:r>
          </a:p>
          <a:p>
            <a:r>
              <a:rPr lang="en-US" b="1" dirty="0" smtClean="0"/>
              <a:t>We don’t, however, need to train every convolutional neural network on millions of images.</a:t>
            </a:r>
            <a:r>
              <a:rPr lang="en-US" dirty="0" smtClean="0"/>
              <a:t> In many cases, you can use a </a:t>
            </a:r>
            <a:r>
              <a:rPr lang="en-US" dirty="0" err="1" smtClean="0"/>
              <a:t>pretrained</a:t>
            </a:r>
            <a:r>
              <a:rPr lang="en-US" dirty="0" smtClean="0"/>
              <a:t> model, such as the </a:t>
            </a:r>
            <a:r>
              <a:rPr lang="en-US" dirty="0" err="1" smtClean="0"/>
              <a:t>AlexNet</a:t>
            </a:r>
            <a:r>
              <a:rPr lang="en-US" dirty="0" smtClean="0"/>
              <a:t> or Microsoft’s </a:t>
            </a:r>
            <a:r>
              <a:rPr lang="en-US" dirty="0" err="1" smtClean="0"/>
              <a:t>ResNet</a:t>
            </a:r>
            <a:r>
              <a:rPr lang="en-US" dirty="0" smtClean="0"/>
              <a:t>, and </a:t>
            </a:r>
            <a:r>
              <a:rPr lang="en-US" dirty="0" err="1" smtClean="0"/>
              <a:t>finetune</a:t>
            </a:r>
            <a:r>
              <a:rPr lang="en-US" dirty="0" smtClean="0"/>
              <a:t> it for another more specialized application. </a:t>
            </a:r>
            <a:r>
              <a:rPr lang="en-US" b="1" dirty="0" smtClean="0"/>
              <a:t>This process is called transfer learning, in which a trained neural network is retrained a smaller set of new examples.</a:t>
            </a:r>
            <a:endParaRPr lang="en-US" b="1" dirty="0"/>
          </a:p>
        </p:txBody>
      </p:sp>
    </p:spTree>
    <p:extLst>
      <p:ext uri="{BB962C8B-B14F-4D97-AF65-F5344CB8AC3E}">
        <p14:creationId xmlns:p14="http://schemas.microsoft.com/office/powerpoint/2010/main" val="2824248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CNN </a:t>
            </a:r>
            <a:r>
              <a:rPr lang="en-US" b="1" dirty="0" smtClean="0"/>
              <a:t>in Real </a:t>
            </a:r>
            <a:r>
              <a:rPr lang="en-US" b="1" dirty="0" smtClean="0"/>
              <a:t>World App</a:t>
            </a:r>
            <a:endParaRPr lang="en-US" b="1" dirty="0"/>
          </a:p>
        </p:txBody>
      </p:sp>
      <p:sp>
        <p:nvSpPr>
          <p:cNvPr id="3" name="Content Placeholder 2"/>
          <p:cNvSpPr>
            <a:spLocks noGrp="1"/>
          </p:cNvSpPr>
          <p:nvPr>
            <p:ph idx="1"/>
          </p:nvPr>
        </p:nvSpPr>
        <p:spPr/>
        <p:txBody>
          <a:bodyPr>
            <a:normAutofit lnSpcReduction="10000"/>
          </a:bodyPr>
          <a:lstStyle/>
          <a:p>
            <a:r>
              <a:rPr lang="en-US" b="1" dirty="0"/>
              <a:t>Face detection: CNNs have been used to detect faces within images</a:t>
            </a:r>
            <a:r>
              <a:rPr lang="en-US" dirty="0"/>
              <a:t>. The network takes an image as the input and produces a set of values that represent characteristics of faces or facial features at different parts of the image. CNN has shown improved accuracy over previous algorithms, identifying faces 97% of the time according to various research papers. CNN can also be used to help reduce the amount of distortion in a face. CNNs can detect features such as eyes, nose, and mouth with great accuracy reducing distortions from things like angles or shadows on faces.</a:t>
            </a:r>
          </a:p>
          <a:p>
            <a:r>
              <a:rPr lang="en-US" b="1" dirty="0"/>
              <a:t>Facial emotion recognition: CNNs have been used to help distinguish between different facial expressions such as anger, sadness, or happiness. </a:t>
            </a:r>
            <a:r>
              <a:rPr lang="en-US" dirty="0"/>
              <a:t>CNNs can also be adapted to perform well with various lighting conditions and angles of faces within images.</a:t>
            </a:r>
          </a:p>
        </p:txBody>
      </p:sp>
    </p:spTree>
    <p:extLst>
      <p:ext uri="{BB962C8B-B14F-4D97-AF65-F5344CB8AC3E}">
        <p14:creationId xmlns:p14="http://schemas.microsoft.com/office/powerpoint/2010/main" val="3055310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a:t>
            </a:r>
            <a:r>
              <a:rPr lang="en-US" b="1" dirty="0" smtClean="0"/>
              <a:t>we </a:t>
            </a:r>
            <a:r>
              <a:rPr lang="en-US" b="1" dirty="0" smtClean="0"/>
              <a:t>need Convolutional Neural Network?</a:t>
            </a:r>
            <a:endParaRPr lang="en-US" b="1" dirty="0"/>
          </a:p>
        </p:txBody>
      </p:sp>
      <p:sp>
        <p:nvSpPr>
          <p:cNvPr id="3" name="Content Placeholder 2"/>
          <p:cNvSpPr>
            <a:spLocks noGrp="1"/>
          </p:cNvSpPr>
          <p:nvPr>
            <p:ph idx="1"/>
          </p:nvPr>
        </p:nvSpPr>
        <p:spPr/>
        <p:txBody>
          <a:bodyPr>
            <a:normAutofit/>
          </a:bodyPr>
          <a:lstStyle/>
          <a:p>
            <a:r>
              <a:rPr lang="en-US" dirty="0" smtClean="0"/>
              <a:t>The traditional Densely </a:t>
            </a:r>
            <a:r>
              <a:rPr lang="en-US" dirty="0"/>
              <a:t>connected neural </a:t>
            </a:r>
            <a:r>
              <a:rPr lang="en-US" dirty="0" smtClean="0"/>
              <a:t>networks, </a:t>
            </a:r>
            <a:r>
              <a:rPr lang="en-US" dirty="0"/>
              <a:t>t</a:t>
            </a:r>
            <a:r>
              <a:rPr lang="en-US" dirty="0" smtClean="0"/>
              <a:t>hese </a:t>
            </a:r>
            <a:r>
              <a:rPr lang="en-US" dirty="0"/>
              <a:t>are networks whose neurons are divided into groups forming successive layers. Each such unit is connected to every single neuron from the neighboring layers. </a:t>
            </a:r>
            <a:endParaRPr lang="en-US" dirty="0" smtClean="0"/>
          </a:p>
          <a:p>
            <a:r>
              <a:rPr lang="en-US" dirty="0"/>
              <a:t>This approach works well when we solve classification problem based on a limited set of defined features </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612" y="3982667"/>
            <a:ext cx="3270157" cy="2512592"/>
          </a:xfrm>
          <a:prstGeom prst="rect">
            <a:avLst/>
          </a:prstGeom>
        </p:spPr>
      </p:pic>
    </p:spTree>
    <p:extLst>
      <p:ext uri="{BB962C8B-B14F-4D97-AF65-F5344CB8AC3E}">
        <p14:creationId xmlns:p14="http://schemas.microsoft.com/office/powerpoint/2010/main" val="42210433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CNN Real World App</a:t>
            </a:r>
            <a:endParaRPr lang="en-US" dirty="0"/>
          </a:p>
        </p:txBody>
      </p:sp>
      <p:sp>
        <p:nvSpPr>
          <p:cNvPr id="3" name="Content Placeholder 2"/>
          <p:cNvSpPr>
            <a:spLocks noGrp="1"/>
          </p:cNvSpPr>
          <p:nvPr>
            <p:ph idx="1"/>
          </p:nvPr>
        </p:nvSpPr>
        <p:spPr>
          <a:xfrm>
            <a:off x="1154954" y="2259106"/>
            <a:ext cx="8825659" cy="3760694"/>
          </a:xfrm>
        </p:spPr>
        <p:txBody>
          <a:bodyPr>
            <a:noAutofit/>
          </a:bodyPr>
          <a:lstStyle/>
          <a:p>
            <a:r>
              <a:rPr lang="en-US" b="1" dirty="0"/>
              <a:t>Object detection: CNN has been applied to object recognition across images by classifying objects based on shapes and patterns found within an image. </a:t>
            </a:r>
            <a:r>
              <a:rPr lang="en-US" dirty="0"/>
              <a:t>CNN models have been created that can detect a wide range of objects from everyday items such as food, celebrities, or animals to more unusual ones including dollar bills and guns. Object detection is performed using techniques such as semantic or instance segmentation. CNNs have been used to localize and identify objects within images as well as create different views of those objects such as for use in drones or self-driving cars.</a:t>
            </a:r>
          </a:p>
          <a:p>
            <a:r>
              <a:rPr lang="en-US" b="1" dirty="0"/>
              <a:t>Self-driving or autonomous cars: CNN has been used within the context of automated vehicles to enable them to detect obstacles or interpret street signs</a:t>
            </a:r>
            <a:r>
              <a:rPr lang="en-US" dirty="0"/>
              <a:t>. CNNs have been used in conjunction with reinforcement learning, a branch of machine learning that focuses on positive and negative feedback from the environment to improve how CNN models respond when encountering certain situations.</a:t>
            </a:r>
          </a:p>
        </p:txBody>
      </p:sp>
    </p:spTree>
    <p:extLst>
      <p:ext uri="{BB962C8B-B14F-4D97-AF65-F5344CB8AC3E}">
        <p14:creationId xmlns:p14="http://schemas.microsoft.com/office/powerpoint/2010/main" val="3027414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CNN Real World App</a:t>
            </a:r>
            <a:endParaRPr lang="en-US" dirty="0"/>
          </a:p>
        </p:txBody>
      </p:sp>
      <p:sp>
        <p:nvSpPr>
          <p:cNvPr id="3" name="Content Placeholder 2"/>
          <p:cNvSpPr>
            <a:spLocks noGrp="1"/>
          </p:cNvSpPr>
          <p:nvPr>
            <p:ph idx="1"/>
          </p:nvPr>
        </p:nvSpPr>
        <p:spPr>
          <a:xfrm>
            <a:off x="1154954" y="2294964"/>
            <a:ext cx="8825659" cy="4303060"/>
          </a:xfrm>
        </p:spPr>
        <p:txBody>
          <a:bodyPr/>
          <a:lstStyle/>
          <a:p>
            <a:r>
              <a:rPr lang="en-US" b="1" dirty="0"/>
              <a:t>Auto translation</a:t>
            </a:r>
            <a:r>
              <a:rPr lang="en-US" dirty="0"/>
              <a:t>: </a:t>
            </a:r>
            <a:r>
              <a:rPr lang="en-US" b="1" dirty="0"/>
              <a:t>CNN is being used within the context of deep learning for automated translation between language pairs such as English and French. </a:t>
            </a:r>
            <a:r>
              <a:rPr lang="en-US" dirty="0"/>
              <a:t>CNNs have been used to translate between language pairs such as Chinese and English with a high degree of accuracy, removing the need for word-for-word translation or bilingual human assistants.</a:t>
            </a:r>
          </a:p>
          <a:p>
            <a:r>
              <a:rPr lang="en-US" b="1" dirty="0"/>
              <a:t>Next word prediction in sentence: CNNs have been used to predict the next word of a sentence given some context. </a:t>
            </a:r>
            <a:r>
              <a:rPr lang="en-US" dirty="0"/>
              <a:t>CNN models can process multiple sentences and learn which words typically follow others, such as “I am from </a:t>
            </a:r>
            <a:r>
              <a:rPr lang="en-US" dirty="0" smtClean="0"/>
              <a:t>Egypt” </a:t>
            </a:r>
            <a:r>
              <a:rPr lang="en-US" dirty="0"/>
              <a:t>followed by “I speak </a:t>
            </a:r>
            <a:r>
              <a:rPr lang="en-US" dirty="0" smtClean="0"/>
              <a:t>Arabic.”</a:t>
            </a:r>
            <a:endParaRPr lang="en-US" dirty="0"/>
          </a:p>
        </p:txBody>
      </p:sp>
    </p:spTree>
    <p:extLst>
      <p:ext uri="{BB962C8B-B14F-4D97-AF65-F5344CB8AC3E}">
        <p14:creationId xmlns:p14="http://schemas.microsoft.com/office/powerpoint/2010/main" val="2167631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CNN Real World App</a:t>
            </a:r>
            <a:endParaRPr lang="en-US" dirty="0"/>
          </a:p>
        </p:txBody>
      </p:sp>
      <p:sp>
        <p:nvSpPr>
          <p:cNvPr id="3" name="Content Placeholder 2"/>
          <p:cNvSpPr>
            <a:spLocks noGrp="1"/>
          </p:cNvSpPr>
          <p:nvPr>
            <p:ph idx="1"/>
          </p:nvPr>
        </p:nvSpPr>
        <p:spPr>
          <a:xfrm>
            <a:off x="1154954" y="2277035"/>
            <a:ext cx="8825659" cy="3742765"/>
          </a:xfrm>
        </p:spPr>
        <p:txBody>
          <a:bodyPr>
            <a:noAutofit/>
          </a:bodyPr>
          <a:lstStyle/>
          <a:p>
            <a:r>
              <a:rPr lang="en-US" b="1" dirty="0"/>
              <a:t>Handwritten character recognition: CNNs can be used to recognize handwritten characters. </a:t>
            </a:r>
            <a:r>
              <a:rPr lang="en-US" dirty="0"/>
              <a:t>CNNs take the image of a character as an input and break it down into smaller sections, identifying points that can connect or overlap with other points in order to determine the shape of the larger character. CNN models have been created that are able to identify different languages including Chinese, Arabic, and Russian even when they’re written differently.</a:t>
            </a:r>
          </a:p>
          <a:p>
            <a:r>
              <a:rPr lang="en-US" b="1" dirty="0"/>
              <a:t>X-ray image analysis: CNNs have been used for medical imaging to identify tumors or other abnormalities in X-ray images. </a:t>
            </a:r>
            <a:r>
              <a:rPr lang="en-US" dirty="0"/>
              <a:t>CNN models can take an image of a human body part, such as the knee, and determine where within that image there might be a tumor based on previous similar images processed by CNN networks. CNN models can also be used to determine abnormalities from X-ray images. CNNs have been used to determine which area of an X-ray image contains a tumor or other abnormalities such as fractured bones.</a:t>
            </a:r>
          </a:p>
        </p:txBody>
      </p:sp>
    </p:spTree>
    <p:extLst>
      <p:ext uri="{BB962C8B-B14F-4D97-AF65-F5344CB8AC3E}">
        <p14:creationId xmlns:p14="http://schemas.microsoft.com/office/powerpoint/2010/main" val="2241985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CNN Real World App</a:t>
            </a:r>
            <a:endParaRPr lang="en-US" dirty="0"/>
          </a:p>
        </p:txBody>
      </p:sp>
      <p:sp>
        <p:nvSpPr>
          <p:cNvPr id="3" name="Content Placeholder 2"/>
          <p:cNvSpPr>
            <a:spLocks noGrp="1"/>
          </p:cNvSpPr>
          <p:nvPr>
            <p:ph idx="1"/>
          </p:nvPr>
        </p:nvSpPr>
        <p:spPr/>
        <p:txBody>
          <a:bodyPr>
            <a:noAutofit/>
          </a:bodyPr>
          <a:lstStyle/>
          <a:p>
            <a:r>
              <a:rPr lang="en-US" b="1" dirty="0"/>
              <a:t>Cancer detection: CNNs have been used to detect cancer in medical images such as mammograms and CT scans. </a:t>
            </a:r>
            <a:r>
              <a:rPr lang="en-US" dirty="0"/>
              <a:t>CNN models take the image of a patient and compare it against database images that contain similar characteristics, identifying when there are signs present within an image that indicate malignancy or damage to cells due both to genetics and environmental factors such as smoking habits. CNN models are able to produce highly accurate results and CNNs have even been able to identify cancerous cells with an accuracy of 95% compared to the 85-90% rate that pathologists were capable of identifying.</a:t>
            </a:r>
          </a:p>
          <a:p>
            <a:r>
              <a:rPr lang="en-US" b="1" dirty="0"/>
              <a:t>Visual question answering:</a:t>
            </a:r>
            <a:r>
              <a:rPr lang="en-US" dirty="0"/>
              <a:t> </a:t>
            </a:r>
            <a:r>
              <a:rPr lang="en-US" b="1" dirty="0"/>
              <a:t>CNN has also been applied to visual question answering which is the task of asking a natural language question about an image and then providing an accurate answer based on that image. </a:t>
            </a:r>
            <a:r>
              <a:rPr lang="en-US" dirty="0"/>
              <a:t>CNNs can take an image as input and return a natural language answer to any question asked about that image.</a:t>
            </a:r>
          </a:p>
        </p:txBody>
      </p:sp>
    </p:spTree>
    <p:extLst>
      <p:ext uri="{BB962C8B-B14F-4D97-AF65-F5344CB8AC3E}">
        <p14:creationId xmlns:p14="http://schemas.microsoft.com/office/powerpoint/2010/main" val="2115742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CNN Real World App</a:t>
            </a:r>
            <a:endParaRPr lang="en-US" dirty="0"/>
          </a:p>
        </p:txBody>
      </p:sp>
      <p:sp>
        <p:nvSpPr>
          <p:cNvPr id="3" name="Content Placeholder 2"/>
          <p:cNvSpPr>
            <a:spLocks noGrp="1"/>
          </p:cNvSpPr>
          <p:nvPr>
            <p:ph idx="1"/>
          </p:nvPr>
        </p:nvSpPr>
        <p:spPr>
          <a:xfrm>
            <a:off x="1154954" y="2277034"/>
            <a:ext cx="8825659" cy="3742765"/>
          </a:xfrm>
        </p:spPr>
        <p:txBody>
          <a:bodyPr>
            <a:noAutofit/>
          </a:bodyPr>
          <a:lstStyle/>
          <a:p>
            <a:r>
              <a:rPr lang="en-US" b="1" dirty="0"/>
              <a:t>Image captioning: CNN is also being used for the task of generating short captions describing what’s contained within new images fed into CNN networks or processing multiple images at once with existing ones, such as those found on social media sites. </a:t>
            </a:r>
            <a:r>
              <a:rPr lang="en-US" dirty="0"/>
              <a:t>CNN models can take a sequence of images as input and generate one or more sentences that describe what’s contained within those images</a:t>
            </a:r>
            <a:r>
              <a:rPr lang="en-US" dirty="0" smtClean="0"/>
              <a:t>.</a:t>
            </a:r>
          </a:p>
          <a:p>
            <a:r>
              <a:rPr lang="en-US" b="1" dirty="0"/>
              <a:t>Document classification: CNNs have been used to classify documents into different categories. </a:t>
            </a:r>
            <a:r>
              <a:rPr lang="en-US" dirty="0"/>
              <a:t>CNN models can identify which category a document belongs to based on the content of that document, such as articles about sports or politics. CNN networks are able to use both text and images in order to better understand what’s contained within a specific document by identifying keywords and phrases related to the topic of that document. CNN models have also been used to summarize documents based on their content, identifying key points within a document and explaining what’s contained in those key points.</a:t>
            </a:r>
          </a:p>
          <a:p>
            <a:endParaRPr lang="en-US" dirty="0"/>
          </a:p>
        </p:txBody>
      </p:sp>
    </p:spTree>
    <p:extLst>
      <p:ext uri="{BB962C8B-B14F-4D97-AF65-F5344CB8AC3E}">
        <p14:creationId xmlns:p14="http://schemas.microsoft.com/office/powerpoint/2010/main" val="1371422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CNN Real World App</a:t>
            </a:r>
            <a:endParaRPr lang="en-US" dirty="0"/>
          </a:p>
        </p:txBody>
      </p:sp>
      <p:sp>
        <p:nvSpPr>
          <p:cNvPr id="3" name="Content Placeholder 2"/>
          <p:cNvSpPr>
            <a:spLocks noGrp="1"/>
          </p:cNvSpPr>
          <p:nvPr>
            <p:ph idx="1"/>
          </p:nvPr>
        </p:nvSpPr>
        <p:spPr>
          <a:xfrm>
            <a:off x="1154954" y="2277035"/>
            <a:ext cx="8825659" cy="3742765"/>
          </a:xfrm>
        </p:spPr>
        <p:txBody>
          <a:bodyPr>
            <a:noAutofit/>
          </a:bodyPr>
          <a:lstStyle/>
          <a:p>
            <a:r>
              <a:rPr lang="en-US" b="1" dirty="0"/>
              <a:t>Biometric authentication: CNN has been used for biometric authentication of user identity by identifying certain physical characteristics associated with a person’s face. </a:t>
            </a:r>
            <a:r>
              <a:rPr lang="en-US" dirty="0"/>
              <a:t>CNN models can train on images or videos of people and generate an output vector that identifies specific facial features, such as the distance between eyes, nose shape, lip curvature, etc. CNN models have also identified different emotional expressions based on facial images or videos of people, such as happy or sad. CNNs can also detect if a person is blinking in an image and determine the overall shape of facial images containing multiple frames, identifying key points on each frame that are useful for training CNN models to understand what’s contained within those images</a:t>
            </a:r>
            <a:r>
              <a:rPr lang="en-US" dirty="0" smtClean="0"/>
              <a:t>.</a:t>
            </a:r>
          </a:p>
          <a:p>
            <a:r>
              <a:rPr lang="en-US" b="1" dirty="0"/>
              <a:t>3D medical image segmentation: CNN has been used for the task of segmenting medical imaging scans, such as MRI images. </a:t>
            </a:r>
            <a:r>
              <a:rPr lang="en-US" dirty="0"/>
              <a:t>CNN models can take an image slice from a three-dimensional scan and determine where within that image there are different tissue types based on previous similar images processed by CNN networks</a:t>
            </a:r>
          </a:p>
          <a:p>
            <a:endParaRPr lang="en-US" dirty="0"/>
          </a:p>
        </p:txBody>
      </p:sp>
    </p:spTree>
    <p:extLst>
      <p:ext uri="{BB962C8B-B14F-4D97-AF65-F5344CB8AC3E}">
        <p14:creationId xmlns:p14="http://schemas.microsoft.com/office/powerpoint/2010/main" val="3302338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Tesla </a:t>
            </a:r>
            <a:r>
              <a:rPr lang="en-US" b="1" dirty="0" err="1"/>
              <a:t>Hydranet</a:t>
            </a:r>
            <a:endParaRPr lang="en-US" b="1" dirty="0"/>
          </a:p>
        </p:txBody>
      </p:sp>
      <p:sp>
        <p:nvSpPr>
          <p:cNvPr id="3" name="Content Placeholder 2"/>
          <p:cNvSpPr>
            <a:spLocks noGrp="1"/>
          </p:cNvSpPr>
          <p:nvPr>
            <p:ph idx="1"/>
          </p:nvPr>
        </p:nvSpPr>
        <p:spPr/>
        <p:txBody>
          <a:bodyPr>
            <a:normAutofit fontScale="92500" lnSpcReduction="10000"/>
          </a:bodyPr>
          <a:lstStyle/>
          <a:p>
            <a:r>
              <a:rPr lang="en-US" b="1" dirty="0"/>
              <a:t>How Do We Make A Car Autonomous</a:t>
            </a:r>
            <a:r>
              <a:rPr lang="en-US" b="1" dirty="0" smtClean="0"/>
              <a:t>?</a:t>
            </a:r>
          </a:p>
          <a:p>
            <a:pPr lvl="1"/>
            <a:r>
              <a:rPr lang="en-US" b="1" dirty="0" smtClean="0"/>
              <a:t>The </a:t>
            </a:r>
            <a:r>
              <a:rPr lang="en-US" b="1" dirty="0"/>
              <a:t>8 cameras(Left) around vehicle generate 3-Dimensional “Vector Space” (Right)through Neural Networks, which represents everything you need for driving, such as lines, edges, curbs, traffic signs, traffic lights, cars; and positions, orientations, depth, velocities of cars</a:t>
            </a:r>
            <a:r>
              <a:rPr lang="en-US" b="1" dirty="0" smtClean="0"/>
              <a:t>.</a:t>
            </a:r>
            <a:endParaRPr lang="en-US" b="1" dirty="0"/>
          </a:p>
          <a:p>
            <a:r>
              <a:rPr lang="en-US" b="1" dirty="0"/>
              <a:t>What Tesla has to do is to build a vision-based computer neural network system like the human brain. Through software, hardware and algorithms design the visual cortex of the </a:t>
            </a:r>
            <a:r>
              <a:rPr lang="en-US" b="1" dirty="0" smtClean="0"/>
              <a:t>car?</a:t>
            </a:r>
          </a:p>
          <a:p>
            <a:pPr lvl="1"/>
            <a:r>
              <a:rPr lang="en-US" dirty="0"/>
              <a:t>The input of Tesla Vision comes from raw format (digital negatives) video data provided by its eyes — 8 cameras(1280x960 12-Bit(HDR)@ 36Hz). You may have discovered that there are no other sensors such as </a:t>
            </a:r>
            <a:r>
              <a:rPr lang="en-US" dirty="0" err="1"/>
              <a:t>Lidars</a:t>
            </a:r>
            <a:r>
              <a:rPr lang="en-US" dirty="0"/>
              <a:t> or </a:t>
            </a:r>
            <a:r>
              <a:rPr lang="en-US" dirty="0" err="1"/>
              <a:t>mmWave</a:t>
            </a:r>
            <a:r>
              <a:rPr lang="en-US" dirty="0"/>
              <a:t> radars except for the cameras. Later Andrej will explain and prove why Tesla decided to use only 8 cameras.</a:t>
            </a:r>
            <a:endParaRPr lang="en-US" b="1" dirty="0"/>
          </a:p>
        </p:txBody>
      </p:sp>
    </p:spTree>
    <p:extLst>
      <p:ext uri="{BB962C8B-B14F-4D97-AF65-F5344CB8AC3E}">
        <p14:creationId xmlns:p14="http://schemas.microsoft.com/office/powerpoint/2010/main" val="2977943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Tesla </a:t>
            </a:r>
            <a:r>
              <a:rPr lang="en-US" b="1" dirty="0" err="1"/>
              <a:t>Hydranet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0703" y="2442135"/>
            <a:ext cx="7449913" cy="4254500"/>
          </a:xfrm>
        </p:spPr>
      </p:pic>
    </p:spTree>
    <p:extLst>
      <p:ext uri="{BB962C8B-B14F-4D97-AF65-F5344CB8AC3E}">
        <p14:creationId xmlns:p14="http://schemas.microsoft.com/office/powerpoint/2010/main" val="101911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Tesla </a:t>
            </a:r>
            <a:r>
              <a:rPr lang="en-US" b="1" dirty="0" err="1"/>
              <a:t>Hydranet</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Backbone: refers to the feature extracting network, which is used to recognize several objects</a:t>
            </a:r>
            <a:r>
              <a:rPr lang="en-US" dirty="0"/>
              <a:t> in a single image and provides rich features information of objects. We often use </a:t>
            </a:r>
            <a:r>
              <a:rPr lang="en-US" dirty="0" err="1"/>
              <a:t>AlexNet</a:t>
            </a:r>
            <a:r>
              <a:rPr lang="en-US" dirty="0"/>
              <a:t>, </a:t>
            </a:r>
            <a:r>
              <a:rPr lang="en-US" dirty="0" err="1"/>
              <a:t>ResNet</a:t>
            </a:r>
            <a:r>
              <a:rPr lang="en-US" dirty="0"/>
              <a:t>, </a:t>
            </a:r>
            <a:r>
              <a:rPr lang="en-US" dirty="0" err="1"/>
              <a:t>VGGNet</a:t>
            </a:r>
            <a:r>
              <a:rPr lang="en-US" dirty="0"/>
              <a:t> as backbone networks.</a:t>
            </a:r>
          </a:p>
          <a:p>
            <a:r>
              <a:rPr lang="en-US" b="1" dirty="0"/>
              <a:t>Detection Head(head): After the feature extract (backbone), it gives us a feature maps representation of the input. For some actual tasks, such as detection object, segmentation</a:t>
            </a:r>
            <a:r>
              <a:rPr lang="en-US" dirty="0"/>
              <a:t>, etc. We usually apply a “detection head” on the feature maps, so it’s like a head attached to the backbone.</a:t>
            </a:r>
          </a:p>
          <a:p>
            <a:r>
              <a:rPr lang="en-US" dirty="0"/>
              <a:t>neck: </a:t>
            </a:r>
            <a:r>
              <a:rPr lang="en-US" b="1" dirty="0"/>
              <a:t>The neck is between the backbone and head, it is used to extract some more elaborate features</a:t>
            </a:r>
            <a:r>
              <a:rPr lang="en-US" dirty="0"/>
              <a:t>.(e.g. </a:t>
            </a:r>
            <a:r>
              <a:rPr lang="en-US" dirty="0" err="1"/>
              <a:t>feautre</a:t>
            </a:r>
            <a:r>
              <a:rPr lang="en-US" dirty="0"/>
              <a:t> pyramid network(FPN), </a:t>
            </a:r>
            <a:r>
              <a:rPr lang="en-US" dirty="0" err="1"/>
              <a:t>BiFPN</a:t>
            </a:r>
            <a:r>
              <a:rPr lang="en-US" dirty="0"/>
              <a:t>)</a:t>
            </a:r>
          </a:p>
          <a:p>
            <a:r>
              <a:rPr lang="en-US" dirty="0"/>
              <a:t>There is a general structure for object detection:</a:t>
            </a:r>
          </a:p>
          <a:p>
            <a:pPr lvl="1"/>
            <a:r>
              <a:rPr lang="en-US" dirty="0"/>
              <a:t>Input → backbone → neck → head → Output</a:t>
            </a:r>
          </a:p>
          <a:p>
            <a:endParaRPr lang="en-US" dirty="0"/>
          </a:p>
        </p:txBody>
      </p:sp>
    </p:spTree>
    <p:extLst>
      <p:ext uri="{BB962C8B-B14F-4D97-AF65-F5344CB8AC3E}">
        <p14:creationId xmlns:p14="http://schemas.microsoft.com/office/powerpoint/2010/main" val="3694043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Tesla </a:t>
            </a:r>
            <a:r>
              <a:rPr lang="en-US" b="1" dirty="0" err="1"/>
              <a:t>Hydranet</a:t>
            </a:r>
            <a:endParaRPr lang="en-US" dirty="0"/>
          </a:p>
        </p:txBody>
      </p:sp>
      <p:sp>
        <p:nvSpPr>
          <p:cNvPr id="3" name="Content Placeholder 2"/>
          <p:cNvSpPr>
            <a:spLocks noGrp="1"/>
          </p:cNvSpPr>
          <p:nvPr>
            <p:ph idx="1"/>
          </p:nvPr>
        </p:nvSpPr>
        <p:spPr>
          <a:xfrm>
            <a:off x="1154954" y="2330824"/>
            <a:ext cx="8825659" cy="3688976"/>
          </a:xfrm>
        </p:spPr>
        <p:txBody>
          <a:bodyPr>
            <a:noAutofit/>
          </a:bodyPr>
          <a:lstStyle/>
          <a:p>
            <a:r>
              <a:rPr lang="en-US" b="1" dirty="0"/>
              <a:t>Initially, in the object detection task, we used some manually designed networks, such as </a:t>
            </a:r>
            <a:r>
              <a:rPr lang="en-US" b="1" dirty="0" err="1" smtClean="0"/>
              <a:t>AlexNet</a:t>
            </a:r>
            <a:r>
              <a:rPr lang="en-US" b="1" dirty="0" smtClean="0"/>
              <a:t>, VGG, </a:t>
            </a:r>
            <a:r>
              <a:rPr lang="en-US" b="1" dirty="0" err="1" smtClean="0"/>
              <a:t>ResNet</a:t>
            </a:r>
            <a:r>
              <a:rPr lang="en-US" b="1" dirty="0" smtClean="0"/>
              <a:t>, </a:t>
            </a:r>
            <a:r>
              <a:rPr lang="en-US" b="1" dirty="0" err="1" smtClean="0"/>
              <a:t>DenseNet</a:t>
            </a:r>
            <a:r>
              <a:rPr lang="en-US" b="1" dirty="0" smtClean="0"/>
              <a:t>…, </a:t>
            </a:r>
            <a:r>
              <a:rPr lang="en-US" b="1" dirty="0"/>
              <a:t>as the backbone. </a:t>
            </a:r>
            <a:r>
              <a:rPr lang="en-US" dirty="0"/>
              <a:t>Later, as the scale of data and network depth increased, researchers began to consider using semi-automated network design and automated network design </a:t>
            </a:r>
            <a:r>
              <a:rPr lang="en-US" b="1" dirty="0"/>
              <a:t>instead of manual network design. Well-known paradigms at this stage are </a:t>
            </a:r>
            <a:r>
              <a:rPr lang="en-US" b="1" dirty="0" err="1"/>
              <a:t>AutoML</a:t>
            </a:r>
            <a:r>
              <a:rPr lang="en-US" b="1" dirty="0"/>
              <a:t> and </a:t>
            </a:r>
            <a:r>
              <a:rPr lang="en-US" b="1" dirty="0" smtClean="0"/>
              <a:t>NAS (</a:t>
            </a:r>
            <a:r>
              <a:rPr lang="en-US" b="1" dirty="0"/>
              <a:t>Neural architecture search</a:t>
            </a:r>
            <a:r>
              <a:rPr lang="en-US" b="1" dirty="0" smtClean="0"/>
              <a:t>).</a:t>
            </a:r>
          </a:p>
          <a:p>
            <a:r>
              <a:rPr lang="en-US" b="1" dirty="0"/>
              <a:t>Despite the effectiveness of </a:t>
            </a:r>
            <a:r>
              <a:rPr lang="en-US" b="1" dirty="0" err="1"/>
              <a:t>AutoML</a:t>
            </a:r>
            <a:r>
              <a:rPr lang="en-US" b="1" dirty="0"/>
              <a:t> and NAS, they have limitations: </a:t>
            </a:r>
            <a:endParaRPr lang="en-US" b="1" dirty="0" smtClean="0"/>
          </a:p>
          <a:p>
            <a:pPr lvl="1"/>
            <a:r>
              <a:rPr lang="en-US" sz="1800" b="1" dirty="0" smtClean="0"/>
              <a:t>1</a:t>
            </a:r>
            <a:r>
              <a:rPr lang="en-US" sz="1800" b="1" dirty="0"/>
              <a:t>) high resource consumption, </a:t>
            </a:r>
            <a:endParaRPr lang="en-US" sz="1800" b="1" dirty="0" smtClean="0"/>
          </a:p>
          <a:p>
            <a:pPr lvl="1"/>
            <a:r>
              <a:rPr lang="en-US" sz="1800" b="1" dirty="0" smtClean="0"/>
              <a:t>2</a:t>
            </a:r>
            <a:r>
              <a:rPr lang="en-US" sz="1800" b="1" dirty="0"/>
              <a:t>) poor flexibility</a:t>
            </a:r>
            <a:r>
              <a:rPr lang="en-US" sz="1800" b="1" dirty="0" smtClean="0"/>
              <a:t>, </a:t>
            </a:r>
          </a:p>
          <a:p>
            <a:pPr lvl="1"/>
            <a:r>
              <a:rPr lang="en-US" sz="1800" b="1" dirty="0" smtClean="0"/>
              <a:t>3</a:t>
            </a:r>
            <a:r>
              <a:rPr lang="en-US" sz="1800" b="1" dirty="0"/>
              <a:t>) poor generalization, </a:t>
            </a:r>
            <a:endParaRPr lang="en-US" sz="1800" b="1" dirty="0" smtClean="0"/>
          </a:p>
          <a:p>
            <a:pPr lvl="1"/>
            <a:r>
              <a:rPr lang="en-US" sz="1800" b="1" dirty="0" smtClean="0"/>
              <a:t>4</a:t>
            </a:r>
            <a:r>
              <a:rPr lang="en-US" sz="1800" b="1" dirty="0"/>
              <a:t>) design results are hard to understand</a:t>
            </a:r>
            <a:r>
              <a:rPr lang="en-US" sz="1800" b="1" dirty="0" smtClean="0"/>
              <a:t>.</a:t>
            </a:r>
            <a:endParaRPr lang="en-US" sz="1800" b="1" dirty="0"/>
          </a:p>
          <a:p>
            <a:r>
              <a:rPr lang="en-US" b="1" dirty="0" smtClean="0"/>
              <a:t>Tesla </a:t>
            </a:r>
            <a:r>
              <a:rPr lang="en-US" b="1" dirty="0"/>
              <a:t>uses the </a:t>
            </a:r>
            <a:r>
              <a:rPr lang="en-US" b="1" dirty="0" err="1"/>
              <a:t>Regnet</a:t>
            </a:r>
            <a:r>
              <a:rPr lang="en-US" b="1" dirty="0"/>
              <a:t>(regular network structures) designed with residual neural network blocks as its neural network backbone.</a:t>
            </a:r>
          </a:p>
        </p:txBody>
      </p:sp>
    </p:spTree>
    <p:extLst>
      <p:ext uri="{BB962C8B-B14F-4D97-AF65-F5344CB8AC3E}">
        <p14:creationId xmlns:p14="http://schemas.microsoft.com/office/powerpoint/2010/main" val="1500927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a:t>
            </a:r>
            <a:r>
              <a:rPr lang="en-US" b="1" dirty="0" smtClean="0"/>
              <a:t>we </a:t>
            </a:r>
            <a:r>
              <a:rPr lang="en-US" b="1" dirty="0"/>
              <a:t>need Convolutional Neural Network?</a:t>
            </a:r>
          </a:p>
        </p:txBody>
      </p:sp>
      <p:sp>
        <p:nvSpPr>
          <p:cNvPr id="3" name="Content Placeholder 2"/>
          <p:cNvSpPr>
            <a:spLocks noGrp="1"/>
          </p:cNvSpPr>
          <p:nvPr>
            <p:ph idx="1"/>
          </p:nvPr>
        </p:nvSpPr>
        <p:spPr/>
        <p:txBody>
          <a:bodyPr>
            <a:noAutofit/>
          </a:bodyPr>
          <a:lstStyle/>
          <a:p>
            <a:r>
              <a:rPr lang="en-US" b="1" dirty="0"/>
              <a:t>the situation becomes more complicated when working with </a:t>
            </a:r>
            <a:r>
              <a:rPr lang="en-US" b="1" dirty="0" smtClean="0"/>
              <a:t>photos</a:t>
            </a:r>
            <a:r>
              <a:rPr lang="en-US" b="1" dirty="0"/>
              <a:t>. </a:t>
            </a:r>
          </a:p>
          <a:p>
            <a:pPr lvl="1"/>
            <a:r>
              <a:rPr lang="en-US" sz="1800" b="1" dirty="0"/>
              <a:t>W</a:t>
            </a:r>
            <a:r>
              <a:rPr lang="en-US" sz="1800" b="1" dirty="0" smtClean="0"/>
              <a:t>e </a:t>
            </a:r>
            <a:r>
              <a:rPr lang="en-US" sz="1800" b="1" dirty="0"/>
              <a:t>could treat the brightness of each pixel as a separate feature and pass it on as an input to our dense </a:t>
            </a:r>
            <a:r>
              <a:rPr lang="en-US" sz="1800" b="1" dirty="0" smtClean="0"/>
              <a:t>network, </a:t>
            </a:r>
            <a:r>
              <a:rPr lang="en-US" sz="1800" b="1" dirty="0" smtClean="0"/>
              <a:t>u</a:t>
            </a:r>
            <a:r>
              <a:rPr lang="en-US" sz="1800" b="1" dirty="0" smtClean="0"/>
              <a:t>nfortunately</a:t>
            </a:r>
            <a:r>
              <a:rPr lang="en-US" sz="1800" b="1" dirty="0"/>
              <a:t>, in order to make it work for a </a:t>
            </a:r>
            <a:r>
              <a:rPr lang="en-US" sz="1800" b="1" dirty="0" smtClean="0"/>
              <a:t>now days photos</a:t>
            </a:r>
            <a:r>
              <a:rPr lang="en-US" sz="1800" b="1" dirty="0" smtClean="0"/>
              <a:t>, </a:t>
            </a:r>
            <a:r>
              <a:rPr lang="en-US" sz="1800" b="1" dirty="0"/>
              <a:t>our network would have to contain tens or even hundreds of millions of neurons. </a:t>
            </a:r>
          </a:p>
          <a:p>
            <a:pPr lvl="1"/>
            <a:r>
              <a:rPr lang="en-US" sz="1800" b="1" dirty="0"/>
              <a:t>On the other hand, we could scale our photo down, but we would lose valuable information in the process. </a:t>
            </a:r>
          </a:p>
          <a:p>
            <a:r>
              <a:rPr lang="en-US" dirty="0" smtClean="0"/>
              <a:t>we </a:t>
            </a:r>
            <a:r>
              <a:rPr lang="en-US" dirty="0"/>
              <a:t>see that a traditional strategy does nothing for us we need a new clever way to use as much data as possible, but at the same time reduce the number of necessary calculations and parameters. </a:t>
            </a:r>
            <a:r>
              <a:rPr lang="en-US" b="1" dirty="0"/>
              <a:t>That’s when CNNs comes into play.</a:t>
            </a:r>
          </a:p>
        </p:txBody>
      </p:sp>
    </p:spTree>
    <p:extLst>
      <p:ext uri="{BB962C8B-B14F-4D97-AF65-F5344CB8AC3E}">
        <p14:creationId xmlns:p14="http://schemas.microsoft.com/office/powerpoint/2010/main" val="35918210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RegNet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64599" y="2298699"/>
            <a:ext cx="8142122" cy="4245535"/>
          </a:xfrm>
          <a:prstGeom prst="rect">
            <a:avLst/>
          </a:prstGeom>
        </p:spPr>
      </p:pic>
    </p:spTree>
    <p:extLst>
      <p:ext uri="{BB962C8B-B14F-4D97-AF65-F5344CB8AC3E}">
        <p14:creationId xmlns:p14="http://schemas.microsoft.com/office/powerpoint/2010/main" val="3568530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RegNet</a:t>
            </a:r>
            <a:endParaRPr lang="en-US" b="1" dirty="0"/>
          </a:p>
        </p:txBody>
      </p:sp>
      <p:sp>
        <p:nvSpPr>
          <p:cNvPr id="3" name="Content Placeholder 2"/>
          <p:cNvSpPr>
            <a:spLocks noGrp="1"/>
          </p:cNvSpPr>
          <p:nvPr>
            <p:ph idx="1"/>
          </p:nvPr>
        </p:nvSpPr>
        <p:spPr/>
        <p:txBody>
          <a:bodyPr>
            <a:normAutofit/>
          </a:bodyPr>
          <a:lstStyle/>
          <a:p>
            <a:r>
              <a:rPr lang="en-US" b="1" dirty="0"/>
              <a:t>Stem: </a:t>
            </a:r>
            <a:r>
              <a:rPr lang="en-US" b="1" dirty="0" smtClean="0"/>
              <a:t>Use </a:t>
            </a:r>
            <a:r>
              <a:rPr lang="en-US" b="1" dirty="0"/>
              <a:t>a convolution (</a:t>
            </a:r>
            <a:r>
              <a:rPr lang="en-US" b="1" dirty="0" err="1"/>
              <a:t>kernel_size</a:t>
            </a:r>
            <a:r>
              <a:rPr lang="en-US" b="1" dirty="0"/>
              <a:t> =3, stride =2, w0 = 32 output channels) </a:t>
            </a:r>
            <a:r>
              <a:rPr lang="en-US" b="1" dirty="0" smtClean="0"/>
              <a:t>to process the </a:t>
            </a:r>
            <a:r>
              <a:rPr lang="en-US" b="1" dirty="0"/>
              <a:t>images and resolution reduced by one-half</a:t>
            </a:r>
            <a:r>
              <a:rPr lang="en-US" b="1" dirty="0" smtClean="0"/>
              <a:t>.</a:t>
            </a:r>
            <a:endParaRPr lang="en-US" b="1" dirty="0"/>
          </a:p>
          <a:p>
            <a:r>
              <a:rPr lang="en-US" b="1" dirty="0"/>
              <a:t>Body: Performs the bulk of the computation. The network body is composed of a sequence of stages that operate at progressively reduced </a:t>
            </a:r>
            <a:r>
              <a:rPr lang="en-US" b="1" dirty="0" smtClean="0"/>
              <a:t>resolution. </a:t>
            </a:r>
            <a:r>
              <a:rPr lang="en-US" b="1" dirty="0"/>
              <a:t>Each stage consists of a sequence of identical blocks</a:t>
            </a:r>
            <a:r>
              <a:rPr lang="en-US" b="1" dirty="0" smtClean="0"/>
              <a:t>.</a:t>
            </a:r>
            <a:endParaRPr lang="en-US" b="1" dirty="0"/>
          </a:p>
          <a:p>
            <a:r>
              <a:rPr lang="en-US" b="1" dirty="0"/>
              <a:t>Head: Predicts n outputs classes</a:t>
            </a:r>
            <a:r>
              <a:rPr lang="en-US" b="1" dirty="0" smtClean="0"/>
              <a:t>.</a:t>
            </a:r>
            <a:endParaRPr lang="en-US" b="1" dirty="0"/>
          </a:p>
          <a:p>
            <a:r>
              <a:rPr lang="en-US" b="1" dirty="0"/>
              <a:t>Stage: All convolutional layers producing output maps of the same size are in the same network stage. The feature maps of different stages are used to form the feature pyramid network</a:t>
            </a:r>
            <a:r>
              <a:rPr lang="en-US" b="1" dirty="0" smtClean="0"/>
              <a:t>.</a:t>
            </a:r>
            <a:endParaRPr lang="en-US" b="1" dirty="0"/>
          </a:p>
        </p:txBody>
      </p:sp>
    </p:spTree>
    <p:extLst>
      <p:ext uri="{BB962C8B-B14F-4D97-AF65-F5344CB8AC3E}">
        <p14:creationId xmlns:p14="http://schemas.microsoft.com/office/powerpoint/2010/main" val="36929874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RegNet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2252" y="2603500"/>
            <a:ext cx="6551808" cy="3416300"/>
          </a:xfrm>
        </p:spPr>
      </p:pic>
    </p:spTree>
    <p:extLst>
      <p:ext uri="{BB962C8B-B14F-4D97-AF65-F5344CB8AC3E}">
        <p14:creationId xmlns:p14="http://schemas.microsoft.com/office/powerpoint/2010/main" val="3160892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RegNet</a:t>
            </a:r>
            <a:endParaRPr lang="en-US" dirty="0"/>
          </a:p>
        </p:txBody>
      </p:sp>
      <p:sp>
        <p:nvSpPr>
          <p:cNvPr id="3" name="Content Placeholder 2"/>
          <p:cNvSpPr>
            <a:spLocks noGrp="1"/>
          </p:cNvSpPr>
          <p:nvPr>
            <p:ph idx="1"/>
          </p:nvPr>
        </p:nvSpPr>
        <p:spPr>
          <a:xfrm>
            <a:off x="1154954" y="2205319"/>
            <a:ext cx="8825659" cy="3814482"/>
          </a:xfrm>
        </p:spPr>
        <p:txBody>
          <a:bodyPr>
            <a:noAutofit/>
          </a:bodyPr>
          <a:lstStyle/>
          <a:p>
            <a:r>
              <a:rPr lang="en-US" dirty="0"/>
              <a:t>The image above (bottom </a:t>
            </a:r>
            <a:r>
              <a:rPr lang="en-US" dirty="0" smtClean="0"/>
              <a:t>right) </a:t>
            </a:r>
            <a:r>
              <a:rPr lang="en-US" dirty="0"/>
              <a:t>shows the two types of X block. The X block is based on the standard residual bottleneck with group convolution </a:t>
            </a:r>
            <a:endParaRPr lang="en-US" dirty="0" smtClean="0"/>
          </a:p>
          <a:p>
            <a:r>
              <a:rPr lang="en-US" b="1" dirty="0" smtClean="0"/>
              <a:t>Each </a:t>
            </a:r>
            <a:r>
              <a:rPr lang="en-US" b="1" dirty="0"/>
              <a:t>X block consists of a 1x1 </a:t>
            </a:r>
            <a:r>
              <a:rPr lang="en-US" b="1" dirty="0" err="1"/>
              <a:t>conv</a:t>
            </a:r>
            <a:r>
              <a:rPr lang="en-US" b="1" dirty="0"/>
              <a:t>, a 3x3 group </a:t>
            </a:r>
            <a:r>
              <a:rPr lang="en-US" b="1" dirty="0" err="1"/>
              <a:t>conv</a:t>
            </a:r>
            <a:r>
              <a:rPr lang="en-US" b="1" dirty="0"/>
              <a:t>, and a final 1x1 </a:t>
            </a:r>
            <a:r>
              <a:rPr lang="en-US" b="1" dirty="0" err="1"/>
              <a:t>conv</a:t>
            </a:r>
            <a:r>
              <a:rPr lang="en-US" b="1" dirty="0"/>
              <a:t>, where the 1x1 </a:t>
            </a:r>
            <a:r>
              <a:rPr lang="en-US" b="1" dirty="0" err="1"/>
              <a:t>conv</a:t>
            </a:r>
            <a:r>
              <a:rPr lang="en-US" b="1" dirty="0"/>
              <a:t> alter the channel width. (b) </a:t>
            </a:r>
            <a:r>
              <a:rPr lang="en-US" b="1" dirty="0" smtClean="0"/>
              <a:t>version </a:t>
            </a:r>
            <a:r>
              <a:rPr lang="en-US" b="1" dirty="0"/>
              <a:t>stride two(s=2</a:t>
            </a:r>
            <a:r>
              <a:rPr lang="en-US" b="1" dirty="0" smtClean="0"/>
              <a:t>).</a:t>
            </a:r>
            <a:endParaRPr lang="en-US" b="1" dirty="0" smtClean="0"/>
          </a:p>
          <a:p>
            <a:r>
              <a:rPr lang="en-US" b="1" dirty="0"/>
              <a:t>After the neural network backbone processing, the </a:t>
            </a:r>
            <a:r>
              <a:rPr lang="en-US" b="1" dirty="0" err="1"/>
              <a:t>RegNet</a:t>
            </a:r>
            <a:r>
              <a:rPr lang="en-US" b="1" dirty="0"/>
              <a:t> gives a number of features at different resolutions in different scales. In this feature extracting network, on the very bottom we have very high resolution with very low channel counts, and low resolution with high channel counts at the top. </a:t>
            </a:r>
            <a:endParaRPr lang="en-US" b="1" dirty="0" smtClean="0"/>
          </a:p>
          <a:p>
            <a:r>
              <a:rPr lang="en-US" dirty="0" smtClean="0"/>
              <a:t>the </a:t>
            </a:r>
            <a:r>
              <a:rPr lang="en-US" dirty="0"/>
              <a:t>neurons on the bottom are used to </a:t>
            </a:r>
            <a:r>
              <a:rPr lang="en-US" b="1" dirty="0"/>
              <a:t>scrutinize the details of the </a:t>
            </a:r>
            <a:r>
              <a:rPr lang="en-US" b="1" dirty="0" smtClean="0"/>
              <a:t>image,</a:t>
            </a:r>
          </a:p>
          <a:p>
            <a:r>
              <a:rPr lang="en-US" dirty="0" smtClean="0"/>
              <a:t>the top</a:t>
            </a:r>
            <a:r>
              <a:rPr lang="en-US" dirty="0" smtClean="0"/>
              <a:t> </a:t>
            </a:r>
            <a:r>
              <a:rPr lang="en-US" dirty="0"/>
              <a:t>neurons are used to </a:t>
            </a:r>
            <a:r>
              <a:rPr lang="en-US" b="1" dirty="0"/>
              <a:t>understand the scene context (semantic) </a:t>
            </a:r>
            <a:r>
              <a:rPr lang="en-US" dirty="0"/>
              <a:t>information. These features of different scales and resolutions will enter the next processing </a:t>
            </a:r>
            <a:r>
              <a:rPr lang="en-US" dirty="0" smtClean="0"/>
              <a:t>feature </a:t>
            </a:r>
            <a:r>
              <a:rPr lang="en-US" dirty="0"/>
              <a:t>pyramid network.</a:t>
            </a:r>
          </a:p>
        </p:txBody>
      </p:sp>
    </p:spTree>
    <p:extLst>
      <p:ext uri="{BB962C8B-B14F-4D97-AF65-F5344CB8AC3E}">
        <p14:creationId xmlns:p14="http://schemas.microsoft.com/office/powerpoint/2010/main" val="2418183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pyramid networks (Neck)</a:t>
            </a:r>
          </a:p>
        </p:txBody>
      </p:sp>
      <p:sp>
        <p:nvSpPr>
          <p:cNvPr id="3" name="Content Placeholder 2"/>
          <p:cNvSpPr>
            <a:spLocks noGrp="1"/>
          </p:cNvSpPr>
          <p:nvPr>
            <p:ph idx="1"/>
          </p:nvPr>
        </p:nvSpPr>
        <p:spPr/>
        <p:txBody>
          <a:bodyPr/>
          <a:lstStyle/>
          <a:p>
            <a:r>
              <a:rPr lang="en-US" dirty="0"/>
              <a:t>Early object detection algorithms usually directly connect the detection head on the feature map of the last layer of the last stage of the backbone. In the object detection task, </a:t>
            </a:r>
            <a:endParaRPr lang="en-US" dirty="0" smtClean="0"/>
          </a:p>
          <a:p>
            <a:r>
              <a:rPr lang="en-US" b="1" dirty="0" smtClean="0"/>
              <a:t>the </a:t>
            </a:r>
            <a:r>
              <a:rPr lang="en-US" b="1" dirty="0"/>
              <a:t>shallow networks (bottom of the networks) have a high resolution, which is helpful for the learning of image </a:t>
            </a:r>
            <a:r>
              <a:rPr lang="en-US" b="1" dirty="0" smtClean="0"/>
              <a:t>details</a:t>
            </a:r>
            <a:r>
              <a:rPr lang="en-US" b="1" dirty="0"/>
              <a:t>.</a:t>
            </a:r>
            <a:endParaRPr lang="en-US" b="1" dirty="0" smtClean="0"/>
          </a:p>
          <a:p>
            <a:r>
              <a:rPr lang="en-US" b="1" dirty="0" smtClean="0"/>
              <a:t>the </a:t>
            </a:r>
            <a:r>
              <a:rPr lang="en-US" b="1" dirty="0"/>
              <a:t>deep networks (top of the networks), a resolution is low, which is good for semantic learning. </a:t>
            </a:r>
            <a:endParaRPr lang="en-US" b="1" dirty="0" smtClean="0"/>
          </a:p>
          <a:p>
            <a:r>
              <a:rPr lang="en-US" dirty="0" smtClean="0"/>
              <a:t>In </a:t>
            </a:r>
            <a:r>
              <a:rPr lang="en-US" dirty="0"/>
              <a:t>practice, we find that it is difficult to effectively identify objects of different scales on a single feature map at the same time.</a:t>
            </a:r>
          </a:p>
        </p:txBody>
      </p:sp>
    </p:spTree>
    <p:extLst>
      <p:ext uri="{BB962C8B-B14F-4D97-AF65-F5344CB8AC3E}">
        <p14:creationId xmlns:p14="http://schemas.microsoft.com/office/powerpoint/2010/main" val="1142187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pyramid </a:t>
            </a:r>
            <a:r>
              <a:rPr lang="en-US" b="1" dirty="0" smtClean="0"/>
              <a:t>networks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603499"/>
            <a:ext cx="8761413" cy="3940735"/>
          </a:xfrm>
        </p:spPr>
      </p:pic>
    </p:spTree>
    <p:extLst>
      <p:ext uri="{BB962C8B-B14F-4D97-AF65-F5344CB8AC3E}">
        <p14:creationId xmlns:p14="http://schemas.microsoft.com/office/powerpoint/2010/main" val="2754930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pyramid networks </a:t>
            </a:r>
            <a:endParaRPr lang="en-US" dirty="0"/>
          </a:p>
        </p:txBody>
      </p:sp>
      <p:sp>
        <p:nvSpPr>
          <p:cNvPr id="3" name="Content Placeholder 2"/>
          <p:cNvSpPr>
            <a:spLocks noGrp="1"/>
          </p:cNvSpPr>
          <p:nvPr>
            <p:ph idx="1"/>
          </p:nvPr>
        </p:nvSpPr>
        <p:spPr/>
        <p:txBody>
          <a:bodyPr>
            <a:normAutofit fontScale="92500"/>
          </a:bodyPr>
          <a:lstStyle/>
          <a:p>
            <a:r>
              <a:rPr lang="en-US" dirty="0"/>
              <a:t>The evolution of FPN: </a:t>
            </a:r>
          </a:p>
          <a:p>
            <a:pPr marL="800100" lvl="1" indent="-342900">
              <a:buFont typeface="+mj-lt"/>
              <a:buAutoNum type="arabicPeriod"/>
            </a:pPr>
            <a:r>
              <a:rPr lang="en-US" dirty="0" smtClean="0"/>
              <a:t>is </a:t>
            </a:r>
            <a:r>
              <a:rPr lang="en-US" b="1" dirty="0"/>
              <a:t>a traditional featured image pyramid </a:t>
            </a:r>
            <a:r>
              <a:rPr lang="en-US" dirty="0"/>
              <a:t>which is using an image pyramid to build a feature pyramid. </a:t>
            </a:r>
            <a:r>
              <a:rPr lang="en-US" b="1" dirty="0"/>
              <a:t>Features are computed on each of the image scales independently. It is very </a:t>
            </a:r>
            <a:r>
              <a:rPr lang="en-US" b="1" dirty="0" smtClean="0"/>
              <a:t>slow.</a:t>
            </a:r>
          </a:p>
          <a:p>
            <a:pPr marL="800100" lvl="1" indent="-342900">
              <a:buFont typeface="+mj-lt"/>
              <a:buAutoNum type="arabicPeriod"/>
            </a:pPr>
            <a:r>
              <a:rPr lang="en-US" dirty="0" smtClean="0"/>
              <a:t>is </a:t>
            </a:r>
            <a:r>
              <a:rPr lang="en-US" dirty="0"/>
              <a:t>using </a:t>
            </a:r>
            <a:r>
              <a:rPr lang="en-US" b="1" dirty="0"/>
              <a:t>deep convolutional networks(</a:t>
            </a:r>
            <a:r>
              <a:rPr lang="en-US" b="1" dirty="0" err="1"/>
              <a:t>ConvNets</a:t>
            </a:r>
            <a:r>
              <a:rPr lang="en-US" b="1" dirty="0"/>
              <a:t>) in a single feature map. This method represents more higher-level </a:t>
            </a:r>
            <a:r>
              <a:rPr lang="en-US" b="1" dirty="0" smtClean="0"/>
              <a:t>semantics.</a:t>
            </a:r>
          </a:p>
          <a:p>
            <a:pPr marL="800100" lvl="1" indent="-342900">
              <a:buFont typeface="+mj-lt"/>
              <a:buAutoNum type="arabicPeriod"/>
            </a:pPr>
            <a:r>
              <a:rPr lang="en-US" dirty="0" smtClean="0"/>
              <a:t>is </a:t>
            </a:r>
            <a:r>
              <a:rPr lang="en-US" dirty="0"/>
              <a:t>the Single Shot Detector(SSD) algorithm, which would reuse the </a:t>
            </a:r>
            <a:r>
              <a:rPr lang="en-US" b="1" dirty="0"/>
              <a:t>multi-scale feature maps from different layers to predict. But it has weak semantics at a low level. </a:t>
            </a:r>
          </a:p>
          <a:p>
            <a:pPr marL="800100" lvl="1" indent="-342900">
              <a:buFont typeface="+mj-lt"/>
              <a:buAutoNum type="arabicPeriod"/>
            </a:pPr>
            <a:r>
              <a:rPr lang="en-US" dirty="0" smtClean="0"/>
              <a:t>is </a:t>
            </a:r>
            <a:r>
              <a:rPr lang="en-US" dirty="0"/>
              <a:t>an architecture that combines low-resolution, </a:t>
            </a:r>
            <a:r>
              <a:rPr lang="en-US" b="1" dirty="0"/>
              <a:t>semantically strong features with high-resolution, semantically weak features via a top-down pathway and lateral connections. This architecture learns from the detection strategy of SSD and the “shortcut connections” in </a:t>
            </a:r>
            <a:r>
              <a:rPr lang="en-US" b="1" dirty="0" err="1">
                <a:hlinkClick r:id="rId2"/>
              </a:rPr>
              <a:t>ResNet</a:t>
            </a:r>
            <a:r>
              <a:rPr lang="en-US" b="1" dirty="0"/>
              <a:t>.</a:t>
            </a:r>
          </a:p>
        </p:txBody>
      </p:sp>
    </p:spTree>
    <p:extLst>
      <p:ext uri="{BB962C8B-B14F-4D97-AF65-F5344CB8AC3E}">
        <p14:creationId xmlns:p14="http://schemas.microsoft.com/office/powerpoint/2010/main" val="36190313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Yolo (Head)</a:t>
            </a:r>
            <a:endParaRPr lang="en-US" b="1" dirty="0"/>
          </a:p>
        </p:txBody>
      </p:sp>
      <p:sp>
        <p:nvSpPr>
          <p:cNvPr id="3" name="Content Placeholder 2"/>
          <p:cNvSpPr>
            <a:spLocks noGrp="1"/>
          </p:cNvSpPr>
          <p:nvPr>
            <p:ph idx="1"/>
          </p:nvPr>
        </p:nvSpPr>
        <p:spPr/>
        <p:txBody>
          <a:bodyPr/>
          <a:lstStyle/>
          <a:p>
            <a:r>
              <a:rPr lang="en-US" dirty="0"/>
              <a:t>After the </a:t>
            </a:r>
            <a:r>
              <a:rPr lang="en-US" dirty="0" smtClean="0"/>
              <a:t>Neck layer</a:t>
            </a:r>
            <a:r>
              <a:rPr lang="en-US" dirty="0"/>
              <a:t>, the detection head part of the network is </a:t>
            </a:r>
            <a:r>
              <a:rPr lang="en-US" dirty="0" smtClean="0"/>
              <a:t>connected, This </a:t>
            </a:r>
            <a:r>
              <a:rPr lang="en-US" dirty="0"/>
              <a:t>detection head is composed of a number of task-specific heads.</a:t>
            </a:r>
          </a:p>
          <a:p>
            <a:r>
              <a:rPr lang="en-US" dirty="0" smtClean="0"/>
              <a:t>when </a:t>
            </a:r>
            <a:r>
              <a:rPr lang="en-US" dirty="0"/>
              <a:t>you want to detect a car</a:t>
            </a:r>
            <a:r>
              <a:rPr lang="en-US"/>
              <a:t>, </a:t>
            </a:r>
            <a:r>
              <a:rPr lang="en-US" smtClean="0"/>
              <a:t>use </a:t>
            </a:r>
            <a:r>
              <a:rPr lang="en-US" smtClean="0"/>
              <a:t>one-stage </a:t>
            </a:r>
            <a:r>
              <a:rPr lang="en-US" dirty="0"/>
              <a:t>YOLO-like object detector as the head.</a:t>
            </a:r>
          </a:p>
        </p:txBody>
      </p:sp>
    </p:spTree>
    <p:extLst>
      <p:ext uri="{BB962C8B-B14F-4D97-AF65-F5344CB8AC3E}">
        <p14:creationId xmlns:p14="http://schemas.microsoft.com/office/powerpoint/2010/main" val="3619556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1846729"/>
            <a:ext cx="8825659" cy="4173071"/>
          </a:xfrm>
        </p:spPr>
        <p:txBody>
          <a:bodyPr>
            <a:normAutofit/>
          </a:bodyPr>
          <a:lstStyle/>
          <a:p>
            <a:pPr marL="0" indent="0" algn="ctr">
              <a:buNone/>
            </a:pPr>
            <a:endParaRPr lang="en-US" sz="4800" dirty="0" smtClean="0"/>
          </a:p>
          <a:p>
            <a:pPr marL="0" indent="0" algn="ctr">
              <a:buNone/>
            </a:pPr>
            <a:r>
              <a:rPr lang="en-US" sz="4800" dirty="0" smtClean="0"/>
              <a:t>ANY QUESTIONS ?</a:t>
            </a:r>
            <a:endParaRPr lang="en-US" sz="4800" dirty="0"/>
          </a:p>
        </p:txBody>
      </p:sp>
    </p:spTree>
    <p:extLst>
      <p:ext uri="{BB962C8B-B14F-4D97-AF65-F5344CB8AC3E}">
        <p14:creationId xmlns:p14="http://schemas.microsoft.com/office/powerpoint/2010/main" val="650733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the </a:t>
            </a:r>
            <a:r>
              <a:rPr lang="en-US" b="1" dirty="0" smtClean="0"/>
              <a:t>CNN </a:t>
            </a:r>
            <a:r>
              <a:rPr lang="en-US" b="1" dirty="0"/>
              <a:t>made of?</a:t>
            </a:r>
          </a:p>
        </p:txBody>
      </p:sp>
      <p:sp>
        <p:nvSpPr>
          <p:cNvPr id="3" name="Content Placeholder 2"/>
          <p:cNvSpPr>
            <a:spLocks noGrp="1"/>
          </p:cNvSpPr>
          <p:nvPr>
            <p:ph idx="1"/>
          </p:nvPr>
        </p:nvSpPr>
        <p:spPr/>
        <p:txBody>
          <a:bodyPr>
            <a:normAutofit/>
          </a:bodyPr>
          <a:lstStyle/>
          <a:p>
            <a:r>
              <a:rPr lang="en-US" dirty="0" smtClean="0"/>
              <a:t>So what is Convolutional neural network </a:t>
            </a:r>
            <a:r>
              <a:rPr lang="en-US" dirty="0" smtClean="0"/>
              <a:t>acutely made of, </a:t>
            </a:r>
            <a:r>
              <a:rPr lang="en-US" dirty="0" smtClean="0"/>
              <a:t>we need to understand 3 parts</a:t>
            </a:r>
          </a:p>
          <a:p>
            <a:pPr lvl="1"/>
            <a:r>
              <a:rPr lang="en-US" sz="1800" dirty="0" smtClean="0"/>
              <a:t>What is Convolutional?</a:t>
            </a:r>
          </a:p>
          <a:p>
            <a:pPr lvl="1"/>
            <a:r>
              <a:rPr lang="en-US" sz="1800" dirty="0" smtClean="0"/>
              <a:t>How to apply Convolutional on image?</a:t>
            </a:r>
          </a:p>
          <a:p>
            <a:pPr lvl="1"/>
            <a:r>
              <a:rPr lang="en-US" sz="1800" dirty="0" smtClean="0"/>
              <a:t>How </a:t>
            </a:r>
            <a:r>
              <a:rPr lang="en-US" sz="1800" dirty="0" err="1" smtClean="0"/>
              <a:t>Conv</a:t>
            </a:r>
            <a:r>
              <a:rPr lang="en-US" sz="1800" dirty="0" smtClean="0"/>
              <a:t> layer work?</a:t>
            </a:r>
            <a:endParaRPr lang="en-US" sz="1800" dirty="0"/>
          </a:p>
        </p:txBody>
      </p:sp>
    </p:spTree>
    <p:extLst>
      <p:ext uri="{BB962C8B-B14F-4D97-AF65-F5344CB8AC3E}">
        <p14:creationId xmlns:p14="http://schemas.microsoft.com/office/powerpoint/2010/main" val="1444385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Convolutional ?</a:t>
            </a:r>
            <a:endParaRPr lang="en-US" b="1" dirty="0"/>
          </a:p>
        </p:txBody>
      </p:sp>
      <p:sp>
        <p:nvSpPr>
          <p:cNvPr id="3" name="Content Placeholder 2"/>
          <p:cNvSpPr>
            <a:spLocks noGrp="1"/>
          </p:cNvSpPr>
          <p:nvPr>
            <p:ph idx="1"/>
          </p:nvPr>
        </p:nvSpPr>
        <p:spPr/>
        <p:txBody>
          <a:bodyPr>
            <a:noAutofit/>
          </a:bodyPr>
          <a:lstStyle/>
          <a:p>
            <a:r>
              <a:rPr lang="en-US" b="1" dirty="0"/>
              <a:t>C</a:t>
            </a:r>
            <a:r>
              <a:rPr lang="en-US" b="1" dirty="0" smtClean="0"/>
              <a:t>onvolution </a:t>
            </a:r>
            <a:r>
              <a:rPr lang="en-US" b="1" dirty="0"/>
              <a:t>is a mathematical operation on two functions (f and g) that produces a third function ( f ∗ </a:t>
            </a:r>
            <a:r>
              <a:rPr lang="en-US" b="1" dirty="0" smtClean="0"/>
              <a:t>g) </a:t>
            </a:r>
            <a:r>
              <a:rPr lang="en-US" b="1" dirty="0"/>
              <a:t>that expresses how the shape of one is modified by the other. </a:t>
            </a:r>
            <a:endParaRPr lang="en-US" b="1" dirty="0" smtClean="0"/>
          </a:p>
          <a:p>
            <a:r>
              <a:rPr lang="en-US" dirty="0" smtClean="0"/>
              <a:t>The </a:t>
            </a:r>
            <a:r>
              <a:rPr lang="en-US" dirty="0"/>
              <a:t>term convolution refers to both the result function and to the process of computing </a:t>
            </a:r>
            <a:r>
              <a:rPr lang="en-US" dirty="0" smtClean="0"/>
              <a:t>it, </a:t>
            </a:r>
            <a:r>
              <a:rPr lang="en-US" dirty="0"/>
              <a:t>It is defined as the integral of the product of the two functions after one is reversed and shifted. </a:t>
            </a:r>
            <a:endParaRPr lang="en-US" dirty="0" smtClean="0"/>
          </a:p>
          <a:p>
            <a:r>
              <a:rPr lang="en-US" dirty="0" smtClean="0"/>
              <a:t>Some features of convolution are similar to cross-correlation: </a:t>
            </a:r>
          </a:p>
          <a:p>
            <a:pPr lvl="1"/>
            <a:r>
              <a:rPr lang="en-US" sz="1800" dirty="0" smtClean="0"/>
              <a:t>For </a:t>
            </a:r>
            <a:r>
              <a:rPr lang="en-US" sz="1800" dirty="0"/>
              <a:t>real-valued functions, of a continuous or discrete variable</a:t>
            </a:r>
            <a:r>
              <a:rPr lang="en-US" sz="1800" dirty="0" smtClean="0"/>
              <a:t>,</a:t>
            </a:r>
          </a:p>
          <a:p>
            <a:r>
              <a:rPr lang="en-US" sz="2000" b="1" dirty="0"/>
              <a:t>I</a:t>
            </a:r>
            <a:r>
              <a:rPr lang="en-US" sz="2000" b="1" dirty="0" smtClean="0"/>
              <a:t>t </a:t>
            </a:r>
            <a:r>
              <a:rPr lang="en-US" sz="2000" b="1" dirty="0"/>
              <a:t>differs from cross-correlation ( f ⋆ </a:t>
            </a:r>
            <a:r>
              <a:rPr lang="en-US" sz="2000" b="1" dirty="0" smtClean="0"/>
              <a:t>g ) </a:t>
            </a:r>
            <a:r>
              <a:rPr lang="en-US" sz="2000" b="1" dirty="0"/>
              <a:t>only in that either f(x) or g(x) is reflected about the y-axis; thus it is a cross-correlation of g(-x) and f(x), or f(−x) and g(x</a:t>
            </a:r>
            <a:r>
              <a:rPr lang="en-US" sz="2000" b="1" dirty="0" smtClean="0"/>
              <a:t>).</a:t>
            </a:r>
          </a:p>
        </p:txBody>
      </p:sp>
    </p:spTree>
    <p:extLst>
      <p:ext uri="{BB962C8B-B14F-4D97-AF65-F5344CB8AC3E}">
        <p14:creationId xmlns:p14="http://schemas.microsoft.com/office/powerpoint/2010/main" val="1186388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Conv</a:t>
            </a:r>
            <a:r>
              <a:rPr lang="en-US" b="1" dirty="0" smtClean="0"/>
              <a:t> And invert Cross Correlation</a:t>
            </a:r>
            <a:endParaRPr lang="en-US" b="1" dirty="0"/>
          </a:p>
        </p:txBody>
      </p:sp>
      <p:sp>
        <p:nvSpPr>
          <p:cNvPr id="3" name="Content Placeholder 2"/>
          <p:cNvSpPr>
            <a:spLocks noGrp="1"/>
          </p:cNvSpPr>
          <p:nvPr>
            <p:ph idx="1"/>
          </p:nvPr>
        </p:nvSpPr>
        <p:spPr/>
        <p:txBody>
          <a:bodyPr/>
          <a:lstStyle/>
          <a:p>
            <a:r>
              <a:rPr lang="en-US" dirty="0" smtClean="0"/>
              <a:t>So as </a:t>
            </a:r>
            <a:r>
              <a:rPr lang="en-US" dirty="0"/>
              <a:t>we say It differs from </a:t>
            </a:r>
            <a:r>
              <a:rPr lang="en-US" dirty="0" smtClean="0"/>
              <a:t>cross-correlation ( </a:t>
            </a:r>
            <a:r>
              <a:rPr lang="en-US" dirty="0"/>
              <a:t>f ⋆ g ) only in that either f(x) or g(x) is reflected about the y-axis; thus it is a cross-correlation of g(-x) and f(x), or f(−x) and g(x).</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482" y="3548563"/>
            <a:ext cx="6723529" cy="2977211"/>
          </a:xfrm>
          <a:prstGeom prst="rect">
            <a:avLst/>
          </a:prstGeom>
        </p:spPr>
      </p:pic>
    </p:spTree>
    <p:extLst>
      <p:ext uri="{BB962C8B-B14F-4D97-AF65-F5344CB8AC3E}">
        <p14:creationId xmlns:p14="http://schemas.microsoft.com/office/powerpoint/2010/main" val="33173563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724</TotalTime>
  <Words>5470</Words>
  <Application>Microsoft Office PowerPoint</Application>
  <PresentationFormat>Widescreen</PresentationFormat>
  <Paragraphs>358</Paragraphs>
  <Slides>68</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Century Gothic</vt:lpstr>
      <vt:lpstr>Wingdings 3</vt:lpstr>
      <vt:lpstr>Ion Boardroom</vt:lpstr>
      <vt:lpstr>Convolutional Neural Network and Applications </vt:lpstr>
      <vt:lpstr>Index</vt:lpstr>
      <vt:lpstr>Index</vt:lpstr>
      <vt:lpstr>Index</vt:lpstr>
      <vt:lpstr>Why we need Convolutional Neural Network?</vt:lpstr>
      <vt:lpstr>Why we need Convolutional Neural Network?</vt:lpstr>
      <vt:lpstr>What is the CNN made of?</vt:lpstr>
      <vt:lpstr>What is Convolutional ?</vt:lpstr>
      <vt:lpstr>Conv And invert Cross Correlation</vt:lpstr>
      <vt:lpstr>Conv And invert Cross Correlation Mathematic Formula </vt:lpstr>
      <vt:lpstr>Digital store</vt:lpstr>
      <vt:lpstr>What is convolutional kernel?</vt:lpstr>
      <vt:lpstr>Discrete Convolution Operation</vt:lpstr>
      <vt:lpstr>Discrete Convolution Operation</vt:lpstr>
      <vt:lpstr>Discrete Convolution Operation</vt:lpstr>
      <vt:lpstr>Discrete Convolution Operation</vt:lpstr>
      <vt:lpstr>Valid and Same Convolution</vt:lpstr>
      <vt:lpstr>Valid and Same Convolution</vt:lpstr>
      <vt:lpstr>Valid and Same Convolution</vt:lpstr>
      <vt:lpstr>Stride Convolution</vt:lpstr>
      <vt:lpstr>Stride Convolution</vt:lpstr>
      <vt:lpstr>The transition to the third dimension</vt:lpstr>
      <vt:lpstr>The transition to the third dimension</vt:lpstr>
      <vt:lpstr>Convolution Layer</vt:lpstr>
      <vt:lpstr>Convolution Layers</vt:lpstr>
      <vt:lpstr>Connections Cutting and Parameters Sharing</vt:lpstr>
      <vt:lpstr>Connections Cutting and Parameters Sharing</vt:lpstr>
      <vt:lpstr>Convolutional Layer Backpropagation</vt:lpstr>
      <vt:lpstr>Convolutional Layer Backpropagation</vt:lpstr>
      <vt:lpstr>Forward &amp; Backward CNN</vt:lpstr>
      <vt:lpstr>Finding the local gradient ∂O/∂F</vt:lpstr>
      <vt:lpstr>Using the Chain rule ∂O/∂F</vt:lpstr>
      <vt:lpstr>Using the Chain rule ∂O/∂F</vt:lpstr>
      <vt:lpstr>Using the Chain rule ∂O/∂F</vt:lpstr>
      <vt:lpstr>Finding the local gradient — ∂O/∂X</vt:lpstr>
      <vt:lpstr>Using the Chain rule ∂O/∂X</vt:lpstr>
      <vt:lpstr>∂L/∂X Representation</vt:lpstr>
      <vt:lpstr>∂L/∂X Representation</vt:lpstr>
      <vt:lpstr>CNN Backpropagation</vt:lpstr>
      <vt:lpstr>CNN Backpropagation</vt:lpstr>
      <vt:lpstr>Pooling Layer</vt:lpstr>
      <vt:lpstr>Pooling Layer</vt:lpstr>
      <vt:lpstr>Pooling Backpropagation</vt:lpstr>
      <vt:lpstr>Pooling Backpropagation</vt:lpstr>
      <vt:lpstr>Training CNN</vt:lpstr>
      <vt:lpstr>Training CNN</vt:lpstr>
      <vt:lpstr>Training CNN</vt:lpstr>
      <vt:lpstr>Training CNN</vt:lpstr>
      <vt:lpstr>CNN in Real World App</vt:lpstr>
      <vt:lpstr>CNN Real World App</vt:lpstr>
      <vt:lpstr>CNN Real World App</vt:lpstr>
      <vt:lpstr>CNN Real World App</vt:lpstr>
      <vt:lpstr>CNN Real World App</vt:lpstr>
      <vt:lpstr>CNN Real World App</vt:lpstr>
      <vt:lpstr>CNN Real World App</vt:lpstr>
      <vt:lpstr>Tesla Hydranet</vt:lpstr>
      <vt:lpstr>Tesla Hydranet</vt:lpstr>
      <vt:lpstr>Tesla Hydranet</vt:lpstr>
      <vt:lpstr>Tesla Hydranet</vt:lpstr>
      <vt:lpstr>RegNet</vt:lpstr>
      <vt:lpstr>RegNet</vt:lpstr>
      <vt:lpstr>RegNet</vt:lpstr>
      <vt:lpstr>RegNet</vt:lpstr>
      <vt:lpstr>Feature pyramid networks (Neck)</vt:lpstr>
      <vt:lpstr>Feature pyramid networks </vt:lpstr>
      <vt:lpstr>Feature pyramid networks </vt:lpstr>
      <vt:lpstr>Yolo (Head)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 and Applications </dc:title>
  <dc:creator>Fuhrer</dc:creator>
  <cp:lastModifiedBy>Fuhrer</cp:lastModifiedBy>
  <cp:revision>191</cp:revision>
  <dcterms:created xsi:type="dcterms:W3CDTF">2022-06-07T07:51:40Z</dcterms:created>
  <dcterms:modified xsi:type="dcterms:W3CDTF">2022-06-07T22:52:46Z</dcterms:modified>
</cp:coreProperties>
</file>